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0" r:id="rId2"/>
    <p:sldId id="270" r:id="rId3"/>
    <p:sldId id="412" r:id="rId4"/>
    <p:sldId id="271" r:id="rId5"/>
    <p:sldId id="314"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9" r:id="rId21"/>
    <p:sldId id="368" r:id="rId22"/>
    <p:sldId id="371" r:id="rId23"/>
    <p:sldId id="372" r:id="rId24"/>
    <p:sldId id="373" r:id="rId25"/>
    <p:sldId id="374" r:id="rId26"/>
    <p:sldId id="370" r:id="rId27"/>
    <p:sldId id="376" r:id="rId28"/>
    <p:sldId id="377" r:id="rId29"/>
    <p:sldId id="378" r:id="rId30"/>
    <p:sldId id="379" r:id="rId31"/>
    <p:sldId id="380" r:id="rId32"/>
    <p:sldId id="383" r:id="rId33"/>
    <p:sldId id="382" r:id="rId34"/>
    <p:sldId id="384" r:id="rId35"/>
    <p:sldId id="388" r:id="rId36"/>
    <p:sldId id="389" r:id="rId37"/>
    <p:sldId id="390" r:id="rId38"/>
    <p:sldId id="391" r:id="rId39"/>
    <p:sldId id="392" r:id="rId40"/>
    <p:sldId id="393" r:id="rId41"/>
    <p:sldId id="394" r:id="rId42"/>
    <p:sldId id="395" r:id="rId43"/>
    <p:sldId id="396" r:id="rId44"/>
    <p:sldId id="397" r:id="rId45"/>
    <p:sldId id="398" r:id="rId46"/>
    <p:sldId id="400" r:id="rId47"/>
    <p:sldId id="401" r:id="rId48"/>
    <p:sldId id="402" r:id="rId49"/>
    <p:sldId id="403" r:id="rId50"/>
    <p:sldId id="404" r:id="rId51"/>
    <p:sldId id="405" r:id="rId52"/>
    <p:sldId id="406" r:id="rId53"/>
    <p:sldId id="407" r:id="rId54"/>
    <p:sldId id="408" r:id="rId55"/>
    <p:sldId id="409" r:id="rId56"/>
    <p:sldId id="413" r:id="rId57"/>
    <p:sldId id="410"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9" autoAdjust="0"/>
    <p:restoredTop sz="94660"/>
  </p:normalViewPr>
  <p:slideViewPr>
    <p:cSldViewPr snapToGrid="0">
      <p:cViewPr varScale="1">
        <p:scale>
          <a:sx n="92" d="100"/>
          <a:sy n="92" d="100"/>
        </p:scale>
        <p:origin x="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9B4F8-B9B8-4A16-8056-FA7F3557B8C5}" type="datetimeFigureOut">
              <a:rPr lang="zh-CN" altLang="en-US" smtClean="0"/>
              <a:t>2024/9/27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70A8B-A679-4A27-84B0-328234F41242}" type="slidenum">
              <a:rPr lang="zh-CN" altLang="en-US" smtClean="0"/>
              <a:t>‹#›</a:t>
            </a:fld>
            <a:endParaRPr lang="zh-CN" altLang="en-US"/>
          </a:p>
        </p:txBody>
      </p:sp>
    </p:spTree>
    <p:extLst>
      <p:ext uri="{BB962C8B-B14F-4D97-AF65-F5344CB8AC3E}">
        <p14:creationId xmlns:p14="http://schemas.microsoft.com/office/powerpoint/2010/main" val="163263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70A8B-A679-4A27-84B0-328234F41242}" type="slidenum">
              <a:rPr lang="zh-CN" altLang="en-US" smtClean="0"/>
              <a:t>2</a:t>
            </a:fld>
            <a:endParaRPr lang="zh-CN" altLang="en-US"/>
          </a:p>
        </p:txBody>
      </p:sp>
    </p:spTree>
    <p:extLst>
      <p:ext uri="{BB962C8B-B14F-4D97-AF65-F5344CB8AC3E}">
        <p14:creationId xmlns:p14="http://schemas.microsoft.com/office/powerpoint/2010/main" val="278783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70A8B-A679-4A27-84B0-328234F41242}" type="slidenum">
              <a:rPr lang="zh-CN" altLang="en-US" smtClean="0"/>
              <a:t>3</a:t>
            </a:fld>
            <a:endParaRPr lang="zh-CN" altLang="en-US"/>
          </a:p>
        </p:txBody>
      </p:sp>
    </p:spTree>
    <p:extLst>
      <p:ext uri="{BB962C8B-B14F-4D97-AF65-F5344CB8AC3E}">
        <p14:creationId xmlns:p14="http://schemas.microsoft.com/office/powerpoint/2010/main" val="106880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670A8B-A679-4A27-84B0-328234F41242}" type="slidenum">
              <a:rPr lang="zh-CN" altLang="en-US" smtClean="0"/>
              <a:t>4</a:t>
            </a:fld>
            <a:endParaRPr lang="zh-CN" altLang="en-US"/>
          </a:p>
        </p:txBody>
      </p:sp>
    </p:spTree>
    <p:extLst>
      <p:ext uri="{BB962C8B-B14F-4D97-AF65-F5344CB8AC3E}">
        <p14:creationId xmlns:p14="http://schemas.microsoft.com/office/powerpoint/2010/main" val="183993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78803-B1DC-855D-4DBC-529C7B54D78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C180CA-31F6-67D4-92EB-26328318A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8CF7C99-DE6D-CC4A-13E9-B199547E5937}"/>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F401F4ED-8EBE-6D08-6AFA-83BEDBE4A0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26A27D-90CC-3601-A639-180B0433DDF0}"/>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3432310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D5EA-43B4-7D57-6D5C-ACC108BD21D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D9115D-45D6-A3B1-BD08-CC69524FEF4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C7215E8-5099-BA84-7285-04122E78903D}"/>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760879CB-FB62-F65B-1FDD-034F371DD6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F04D0F-BE4E-6A08-5845-F072380A2FC2}"/>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364993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A60B3F-C130-8897-15D6-CE9EFD0326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AAD31B4-DC93-B234-4054-7FEFBBB7ED0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847C8E2-7A2C-8AFF-7CF8-64EC9EB31111}"/>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12DC6749-E5D1-48B8-1B01-D8C5B902BE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72010D-BD5E-4847-2686-CB5238D6C96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18064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3C689-BB9A-44D4-9884-20238864BA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47EB2BC-19DC-7BE6-F6BC-B959640287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F30DFF-0024-B056-9F82-8C493A565343}"/>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FE873461-4D10-0C4F-BB91-0417422322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AA0E1E-1EF3-65E1-AE51-4A848013D49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98793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E00A7-037E-C6B8-217B-6E59CA11657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1BBD18-41BC-F243-A748-621D206A65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472A086-3A6A-2663-986C-230BB245F505}"/>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AA09BFA0-09BF-82A0-2DA1-00E089EE40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15D31F-C8AB-49A1-BE2A-7978982CAFF9}"/>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71888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2F9EB-60E2-9DF8-B909-E362263994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6526EB-CCFD-243B-6B54-0AB8A8C9F55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9401016-EB74-06FE-2CEF-CA92D678D59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64DFAD-2BDF-B94A-C52C-D08801DE217F}"/>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6" name="页脚占位符 5">
            <a:extLst>
              <a:ext uri="{FF2B5EF4-FFF2-40B4-BE49-F238E27FC236}">
                <a16:creationId xmlns:a16="http://schemas.microsoft.com/office/drawing/2014/main" id="{DB970325-1C82-AD51-5285-323C7596FC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805842-495A-D34F-6E5F-A83357F17E23}"/>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706133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1F9AA-A543-96F2-E8B0-145B69751AE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FCA0668-F08B-0A09-5C9C-A62E48491C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F9137B1-9742-527D-7626-817B96750ED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ACEF82-CFF5-57FF-1A8C-68363ED307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E3CD740-7D59-95C6-8E32-988FF328536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0A8A02-67E5-5BCF-3F24-0D94BE26251F}"/>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8" name="页脚占位符 7">
            <a:extLst>
              <a:ext uri="{FF2B5EF4-FFF2-40B4-BE49-F238E27FC236}">
                <a16:creationId xmlns:a16="http://schemas.microsoft.com/office/drawing/2014/main" id="{1A9EB029-22E3-A395-AFFD-D3FA70A4E06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5CFE57-73C0-FE8C-83A6-ADB75C590124}"/>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246381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6052F-8656-99E0-A044-96ECD0E8519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D5A215E-1D10-DE23-E4B1-1F7670B6CCC4}"/>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4" name="页脚占位符 3">
            <a:extLst>
              <a:ext uri="{FF2B5EF4-FFF2-40B4-BE49-F238E27FC236}">
                <a16:creationId xmlns:a16="http://schemas.microsoft.com/office/drawing/2014/main" id="{BB3C5798-2116-D8F9-B4FA-F61DB0C354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38A7607-91E2-D637-232F-4F9B5690B16A}"/>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264914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8209A8-E09C-41E7-77FC-C499885CF4AD}"/>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3" name="页脚占位符 2">
            <a:extLst>
              <a:ext uri="{FF2B5EF4-FFF2-40B4-BE49-F238E27FC236}">
                <a16:creationId xmlns:a16="http://schemas.microsoft.com/office/drawing/2014/main" id="{8DA37CDE-627B-8688-DE6A-9272DAA4F9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F8CD9DF-2CAD-5A4B-D811-2287DBF2B1F8}"/>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316469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A4C832-1EA2-BAEF-B8EB-4A7F5977FC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07E8AD-CE50-09DC-30BF-F8AAF0C034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6463A9-F51C-BB9E-BD1A-C24ED2C54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D082058-9BD1-A542-82D2-B84766C81132}"/>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6" name="页脚占位符 5">
            <a:extLst>
              <a:ext uri="{FF2B5EF4-FFF2-40B4-BE49-F238E27FC236}">
                <a16:creationId xmlns:a16="http://schemas.microsoft.com/office/drawing/2014/main" id="{D5CC85E9-6032-4C2C-8952-E2A43F997C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7E3FE3-CFC3-6E0C-6173-EED7910BBEF7}"/>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21455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2FE76-0511-2BB5-4C99-96E6A15CF0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F61A8DA-5020-430A-9CE4-95987DDBE5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B995129-30D2-1059-B166-F5D4DD4A2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04382C-FCDC-4F2F-087B-9BC3300BBAAD}"/>
              </a:ext>
            </a:extLst>
          </p:cNvPr>
          <p:cNvSpPr>
            <a:spLocks noGrp="1"/>
          </p:cNvSpPr>
          <p:nvPr>
            <p:ph type="dt" sz="half" idx="10"/>
          </p:nvPr>
        </p:nvSpPr>
        <p:spPr/>
        <p:txBody>
          <a:bodyPr/>
          <a:lstStyle/>
          <a:p>
            <a:fld id="{D2407400-BCA1-4CCF-9320-B208241C2B12}" type="datetimeFigureOut">
              <a:rPr lang="zh-CN" altLang="en-US" smtClean="0"/>
              <a:t>2024/9/27</a:t>
            </a:fld>
            <a:endParaRPr lang="zh-CN" altLang="en-US"/>
          </a:p>
        </p:txBody>
      </p:sp>
      <p:sp>
        <p:nvSpPr>
          <p:cNvPr id="6" name="页脚占位符 5">
            <a:extLst>
              <a:ext uri="{FF2B5EF4-FFF2-40B4-BE49-F238E27FC236}">
                <a16:creationId xmlns:a16="http://schemas.microsoft.com/office/drawing/2014/main" id="{23F5B246-D61A-6C5B-859A-3361C3D5FE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30CA7C-2F21-5E31-61D8-289E720A5C62}"/>
              </a:ext>
            </a:extLst>
          </p:cNvPr>
          <p:cNvSpPr>
            <a:spLocks noGrp="1"/>
          </p:cNvSpPr>
          <p:nvPr>
            <p:ph type="sldNum" sz="quarter" idx="12"/>
          </p:nvPr>
        </p:nvSpPr>
        <p:spPr/>
        <p:txBody>
          <a:body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127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19EBC7F-5221-5BF7-2439-AEDF436236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B8853EE-826D-710F-A13C-4FC3AAECA4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016301-7B84-993F-66FB-587B3E9E8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07400-BCA1-4CCF-9320-B208241C2B12}" type="datetimeFigureOut">
              <a:rPr lang="zh-CN" altLang="en-US" smtClean="0"/>
              <a:t>2024/9/27</a:t>
            </a:fld>
            <a:endParaRPr lang="zh-CN" altLang="en-US"/>
          </a:p>
        </p:txBody>
      </p:sp>
      <p:sp>
        <p:nvSpPr>
          <p:cNvPr id="5" name="页脚占位符 4">
            <a:extLst>
              <a:ext uri="{FF2B5EF4-FFF2-40B4-BE49-F238E27FC236}">
                <a16:creationId xmlns:a16="http://schemas.microsoft.com/office/drawing/2014/main" id="{2D5F6E63-FFC5-86C6-21DC-04057B7711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913343-0FBC-DD7B-F863-B5BEDAE04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7F1C9-C388-4B8F-A2F0-9D28962BC4B3}" type="slidenum">
              <a:rPr lang="zh-CN" altLang="en-US" smtClean="0"/>
              <a:t>‹#›</a:t>
            </a:fld>
            <a:endParaRPr lang="zh-CN" altLang="en-US"/>
          </a:p>
        </p:txBody>
      </p:sp>
    </p:spTree>
    <p:extLst>
      <p:ext uri="{BB962C8B-B14F-4D97-AF65-F5344CB8AC3E}">
        <p14:creationId xmlns:p14="http://schemas.microsoft.com/office/powerpoint/2010/main" val="808931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29.sv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2.emf"/><Relationship Id="rId4" Type="http://schemas.openxmlformats.org/officeDocument/2006/relationships/image" Target="../media/image31.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3">
            <a:extLst>
              <a:ext uri="{FF2B5EF4-FFF2-40B4-BE49-F238E27FC236}">
                <a16:creationId xmlns:a16="http://schemas.microsoft.com/office/drawing/2014/main" id="{1851DF1D-AE01-5A58-8E63-6FD43D896E82}"/>
              </a:ext>
            </a:extLst>
          </p:cNvPr>
          <p:cNvSpPr txBox="1">
            <a:spLocks/>
          </p:cNvSpPr>
          <p:nvPr/>
        </p:nvSpPr>
        <p:spPr>
          <a:xfrm>
            <a:off x="3576680" y="3652349"/>
            <a:ext cx="6042054" cy="2526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宋体" panose="02010600030101010101" pitchFamily="2" charset="-122"/>
                <a:ea typeface="宋体" panose="02010600030101010101" pitchFamily="2" charset="-122"/>
              </a:rPr>
              <a:t>任课教师：何晓玉</a:t>
            </a:r>
            <a:endParaRPr lang="en-US" altLang="zh-CN" sz="2800" b="1" dirty="0">
              <a:latin typeface="宋体" panose="02010600030101010101" pitchFamily="2" charset="-122"/>
              <a:ea typeface="宋体" panose="02010600030101010101" pitchFamily="2" charset="-122"/>
            </a:endParaRPr>
          </a:p>
          <a:p>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院系：计算机科学与技术学院</a:t>
            </a:r>
          </a:p>
          <a:p>
            <a:endParaRPr lang="en-US" altLang="zh-CN" sz="2800" b="1" dirty="0">
              <a:latin typeface="宋体" panose="02010600030101010101" pitchFamily="2" charset="-122"/>
              <a:ea typeface="宋体" panose="02010600030101010101" pitchFamily="2" charset="-122"/>
            </a:endParaRPr>
          </a:p>
          <a:p>
            <a:r>
              <a:rPr lang="zh-CN" altLang="en-US" sz="2800" b="1" dirty="0">
                <a:latin typeface="宋体" panose="02010600030101010101" pitchFamily="2" charset="-122"/>
                <a:ea typeface="宋体" panose="02010600030101010101" pitchFamily="2" charset="-122"/>
              </a:rPr>
              <a:t>邮箱：</a:t>
            </a:r>
            <a:r>
              <a:rPr lang="en-US" altLang="zh-CN" sz="2800" b="1" dirty="0">
                <a:latin typeface="宋体" panose="02010600030101010101" pitchFamily="2" charset="-122"/>
                <a:ea typeface="宋体" panose="02010600030101010101" pitchFamily="2" charset="-122"/>
              </a:rPr>
              <a:t>hexiaoyv@zstu.edu.cn</a:t>
            </a:r>
          </a:p>
          <a:p>
            <a:endParaRPr lang="zh-CN" altLang="en-US" sz="2800" b="1"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5A825BFF-E83D-4E9D-E6C3-80A53C60D543}"/>
              </a:ext>
            </a:extLst>
          </p:cNvPr>
          <p:cNvSpPr txBox="1"/>
          <p:nvPr/>
        </p:nvSpPr>
        <p:spPr>
          <a:xfrm>
            <a:off x="2760032" y="622537"/>
            <a:ext cx="6037806" cy="923330"/>
          </a:xfrm>
          <a:prstGeom prst="rect">
            <a:avLst/>
          </a:prstGeom>
          <a:noFill/>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rPr>
              <a:t>Web</a:t>
            </a:r>
            <a:r>
              <a:rPr kumimoji="0" lang="zh-CN" altLang="en-US"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rPr>
              <a:t>应用开发</a:t>
            </a:r>
            <a:endParaRPr kumimoji="0" lang="en-US" sz="5400" b="0" i="0" u="none" strike="noStrike" kern="1200" cap="none" spc="0" normalizeH="0" baseline="0" noProof="0" dirty="0">
              <a:ln>
                <a:noFill/>
              </a:ln>
              <a:solidFill>
                <a:schemeClr val="accent2"/>
              </a:solidFill>
              <a:effectLst/>
              <a:uLnTx/>
              <a:uFillTx/>
              <a:latin typeface="Arial" panose="020B0604020202020204"/>
              <a:ea typeface="微软雅黑" panose="020B0503020204020204" charset="-122"/>
              <a:cs typeface="+mn-ea"/>
              <a:sym typeface="+mn-lt"/>
            </a:endParaRPr>
          </a:p>
        </p:txBody>
      </p:sp>
    </p:spTree>
    <p:extLst>
      <p:ext uri="{BB962C8B-B14F-4D97-AF65-F5344CB8AC3E}">
        <p14:creationId xmlns:p14="http://schemas.microsoft.com/office/powerpoint/2010/main" val="3411675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76630650-C796-5086-2DB5-3B450E90A431}"/>
              </a:ext>
            </a:extLst>
          </p:cNvPr>
          <p:cNvGrpSpPr/>
          <p:nvPr/>
        </p:nvGrpSpPr>
        <p:grpSpPr>
          <a:xfrm>
            <a:off x="2286000" y="3197503"/>
            <a:ext cx="7155544" cy="3416320"/>
            <a:chOff x="2201937" y="1737939"/>
            <a:chExt cx="7155544" cy="3416320"/>
          </a:xfrm>
        </p:grpSpPr>
        <p:sp>
          <p:nvSpPr>
            <p:cNvPr id="5" name="矩形: 圆角 4">
              <a:extLst>
                <a:ext uri="{FF2B5EF4-FFF2-40B4-BE49-F238E27FC236}">
                  <a16:creationId xmlns:a16="http://schemas.microsoft.com/office/drawing/2014/main" id="{83292F4C-1C23-4700-1FE3-D358FF36EFA5}"/>
                </a:ext>
              </a:extLst>
            </p:cNvPr>
            <p:cNvSpPr/>
            <p:nvPr/>
          </p:nvSpPr>
          <p:spPr>
            <a:xfrm>
              <a:off x="2201937" y="1743016"/>
              <a:ext cx="7155544" cy="3314333"/>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0D80730C-B526-C9AA-608F-B9AF10446FF7}"/>
                </a:ext>
              </a:extLst>
            </p:cNvPr>
            <p:cNvSpPr/>
            <p:nvPr/>
          </p:nvSpPr>
          <p:spPr>
            <a:xfrm>
              <a:off x="4175881" y="1737939"/>
              <a:ext cx="5181600" cy="3416320"/>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mn-ea"/>
                </a:rPr>
                <a:t>&lt;head&gt;</a:t>
              </a:r>
            </a:p>
            <a:p>
              <a:r>
                <a:rPr lang="en-US" altLang="zh-CN" dirty="0">
                  <a:latin typeface="+mn-ea"/>
                </a:rPr>
                <a:t>&lt;title&gt;</a:t>
              </a:r>
              <a:r>
                <a:rPr lang="zh-CN" altLang="en-US" dirty="0">
                  <a:latin typeface="+mn-ea"/>
                </a:rPr>
                <a:t>页面标题</a:t>
              </a:r>
              <a:r>
                <a:rPr lang="en-US" altLang="zh-CN" dirty="0">
                  <a:latin typeface="+mn-ea"/>
                </a:rPr>
                <a:t>&lt;/title&gt;</a:t>
              </a:r>
            </a:p>
            <a:p>
              <a:r>
                <a:rPr lang="en-US" altLang="zh-CN" dirty="0">
                  <a:latin typeface="+mn-ea"/>
                </a:rPr>
                <a:t>&lt;style type="text/</a:t>
              </a:r>
              <a:r>
                <a:rPr lang="en-US" altLang="zh-CN" dirty="0" err="1">
                  <a:latin typeface="+mn-ea"/>
                </a:rPr>
                <a:t>css</a:t>
              </a:r>
              <a:r>
                <a:rPr lang="en-US" altLang="zh-CN" dirty="0">
                  <a:latin typeface="+mn-ea"/>
                </a:rPr>
                <a:t>"&gt;</a:t>
              </a:r>
            </a:p>
            <a:p>
              <a:r>
                <a:rPr lang="en-US" altLang="zh-CN" dirty="0">
                  <a:latin typeface="+mn-ea"/>
                </a:rPr>
                <a:t>p{</a:t>
              </a:r>
            </a:p>
            <a:p>
              <a:r>
                <a:rPr lang="en-US" altLang="zh-CN" dirty="0">
                  <a:latin typeface="+mn-ea"/>
                </a:rPr>
                <a:t>	color:#FF00FF;</a:t>
              </a:r>
            </a:p>
            <a:p>
              <a:r>
                <a:rPr lang="en-US" altLang="zh-CN" dirty="0">
                  <a:latin typeface="+mn-ea"/>
                </a:rPr>
                <a:t>	font-size:25px;</a:t>
              </a:r>
            </a:p>
            <a:p>
              <a:r>
                <a:rPr lang="en-US" altLang="zh-CN" dirty="0">
                  <a:latin typeface="+mn-ea"/>
                </a:rPr>
                <a:t>}</a:t>
              </a:r>
            </a:p>
            <a:p>
              <a:r>
                <a:rPr lang="en-US" altLang="zh-CN" dirty="0">
                  <a:latin typeface="+mn-ea"/>
                </a:rPr>
                <a:t>&lt;/style&gt;</a:t>
              </a:r>
            </a:p>
            <a:p>
              <a:r>
                <a:rPr lang="en-US" altLang="zh-CN" dirty="0">
                  <a:latin typeface="+mn-ea"/>
                </a:rPr>
                <a:t>&lt;/head&gt;</a:t>
              </a:r>
            </a:p>
          </p:txBody>
        </p:sp>
      </p:grpSp>
      <p:sp>
        <p:nvSpPr>
          <p:cNvPr id="3" name="矩形 2">
            <a:extLst>
              <a:ext uri="{FF2B5EF4-FFF2-40B4-BE49-F238E27FC236}">
                <a16:creationId xmlns:a16="http://schemas.microsoft.com/office/drawing/2014/main" id="{6A3977C9-8A15-3C90-B846-079F7635F491}"/>
              </a:ext>
            </a:extLst>
          </p:cNvPr>
          <p:cNvSpPr/>
          <p:nvPr/>
        </p:nvSpPr>
        <p:spPr>
          <a:xfrm>
            <a:off x="725430" y="1067283"/>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内嵌样式就是将</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样式代码添加到</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之间，并且用</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标签进行声明。</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60BA16D3-9A05-E13B-B8BF-3740125659DA}"/>
              </a:ext>
            </a:extLst>
          </p:cNvPr>
          <p:cNvSpPr/>
          <p:nvPr/>
        </p:nvSpPr>
        <p:spPr>
          <a:xfrm>
            <a:off x="725430" y="2341579"/>
            <a:ext cx="1352695" cy="56663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楷体" panose="02010609060101010101" pitchFamily="49" charset="-122"/>
                <a:ea typeface="楷体" panose="02010609060101010101" pitchFamily="49" charset="-122"/>
                <a:cs typeface="Times New Roman" panose="02020603050405020304" pitchFamily="18" charset="0"/>
              </a:rPr>
              <a:t>示例：</a:t>
            </a:r>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67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7" name="矩形 6">
            <a:extLst>
              <a:ext uri="{FF2B5EF4-FFF2-40B4-BE49-F238E27FC236}">
                <a16:creationId xmlns:a16="http://schemas.microsoft.com/office/drawing/2014/main" id="{E61E4938-1BDE-8792-B0FE-CFA795240084}"/>
              </a:ext>
            </a:extLst>
          </p:cNvPr>
          <p:cNvSpPr/>
          <p:nvPr/>
        </p:nvSpPr>
        <p:spPr>
          <a:xfrm>
            <a:off x="858963" y="1103087"/>
            <a:ext cx="10665249" cy="169802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链接样式是指在外部定义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样式表并形成以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为扩展名的文件，然后在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页面中通过</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标签链接该</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该链接语句必须放在页面的</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&lt;/head&gt;</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之间。</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CB06C9C4-D350-878F-AD87-4099123B3835}"/>
              </a:ext>
            </a:extLst>
          </p:cNvPr>
          <p:cNvSpPr/>
          <p:nvPr/>
        </p:nvSpPr>
        <p:spPr>
          <a:xfrm>
            <a:off x="2344019" y="4176955"/>
            <a:ext cx="7796738" cy="1569660"/>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&lt;title&gt;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页面标题</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&lt;/title&gt;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   &lt;</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link</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href</a:t>
            </a:r>
            <a:r>
              <a:rPr lang="en-US" altLang="zh-CN" dirty="0">
                <a:latin typeface="Times New Roman" panose="02020603050405020304" pitchFamily="18" charset="0"/>
                <a:ea typeface="楷体" panose="02010609060101010101" pitchFamily="49" charset="-122"/>
                <a:cs typeface="Times New Roman" panose="02020603050405020304" pitchFamily="18" charset="0"/>
              </a:rPr>
              <a:t>="1.css"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rel</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="stylesheet“  type="text/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&lt;/head&gt;</a:t>
            </a:r>
          </a:p>
        </p:txBody>
      </p:sp>
      <p:sp>
        <p:nvSpPr>
          <p:cNvPr id="9" name="矩形 8">
            <a:extLst>
              <a:ext uri="{FF2B5EF4-FFF2-40B4-BE49-F238E27FC236}">
                <a16:creationId xmlns:a16="http://schemas.microsoft.com/office/drawing/2014/main" id="{1395C541-29CE-F058-D5A4-508CDF658420}"/>
              </a:ext>
            </a:extLst>
          </p:cNvPr>
          <p:cNvSpPr/>
          <p:nvPr/>
        </p:nvSpPr>
        <p:spPr>
          <a:xfrm>
            <a:off x="2024676" y="3518245"/>
            <a:ext cx="1300356" cy="400110"/>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rPr>
              <a:t>示例：</a:t>
            </a:r>
            <a:endParaRPr lang="en-US" altLang="zh-CN" sz="2000" dirty="0">
              <a:solidFill>
                <a:schemeClr val="tx1">
                  <a:lumMod val="95000"/>
                  <a:lumOff val="5000"/>
                </a:schemeClr>
              </a:solidFill>
            </a:endParaRPr>
          </a:p>
        </p:txBody>
      </p:sp>
      <p:sp>
        <p:nvSpPr>
          <p:cNvPr id="10" name="矩形: 圆角 9">
            <a:extLst>
              <a:ext uri="{FF2B5EF4-FFF2-40B4-BE49-F238E27FC236}">
                <a16:creationId xmlns:a16="http://schemas.microsoft.com/office/drawing/2014/main" id="{7D2C2C81-A0CA-7F42-B907-06D6B1DB36ED}"/>
              </a:ext>
            </a:extLst>
          </p:cNvPr>
          <p:cNvSpPr/>
          <p:nvPr/>
        </p:nvSpPr>
        <p:spPr>
          <a:xfrm>
            <a:off x="1662491" y="3259645"/>
            <a:ext cx="9181020" cy="2828077"/>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1" name="矩形: 圆角 10">
            <a:extLst>
              <a:ext uri="{FF2B5EF4-FFF2-40B4-BE49-F238E27FC236}">
                <a16:creationId xmlns:a16="http://schemas.microsoft.com/office/drawing/2014/main" id="{10E7680E-8ED9-CB91-4D4B-ACB63F181546}"/>
              </a:ext>
            </a:extLst>
          </p:cNvPr>
          <p:cNvSpPr/>
          <p:nvPr/>
        </p:nvSpPr>
        <p:spPr>
          <a:xfrm>
            <a:off x="3325032" y="4992914"/>
            <a:ext cx="1624339" cy="31931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F8B50739-EB2E-512E-F3B5-DAB8E19137E7}"/>
              </a:ext>
            </a:extLst>
          </p:cNvPr>
          <p:cNvCxnSpPr>
            <a:cxnSpLocks/>
          </p:cNvCxnSpPr>
          <p:nvPr/>
        </p:nvCxnSpPr>
        <p:spPr>
          <a:xfrm flipH="1" flipV="1">
            <a:off x="4071887" y="5312229"/>
            <a:ext cx="65314" cy="43438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AFEF829-6DF3-7F61-FDD4-75FC7B29BC8B}"/>
              </a:ext>
            </a:extLst>
          </p:cNvPr>
          <p:cNvSpPr txBox="1"/>
          <p:nvPr/>
        </p:nvSpPr>
        <p:spPr>
          <a:xfrm>
            <a:off x="3096432" y="5746615"/>
            <a:ext cx="2514826" cy="461665"/>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外部样式的</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URL</a:t>
            </a:r>
            <a:endParaRPr lang="zh-CN" altLang="en-US" sz="2400" dirty="0">
              <a:solidFill>
                <a:srgbClr val="FF0000"/>
              </a:solidFill>
            </a:endParaRPr>
          </a:p>
        </p:txBody>
      </p:sp>
      <p:cxnSp>
        <p:nvCxnSpPr>
          <p:cNvPr id="22" name="直接箭头连接符 21">
            <a:extLst>
              <a:ext uri="{FF2B5EF4-FFF2-40B4-BE49-F238E27FC236}">
                <a16:creationId xmlns:a16="http://schemas.microsoft.com/office/drawing/2014/main" id="{BB86348D-8220-9F40-1745-0D0C026EF3A4}"/>
              </a:ext>
            </a:extLst>
          </p:cNvPr>
          <p:cNvCxnSpPr>
            <a:cxnSpLocks/>
          </p:cNvCxnSpPr>
          <p:nvPr/>
        </p:nvCxnSpPr>
        <p:spPr>
          <a:xfrm flipH="1">
            <a:off x="6096000" y="4550229"/>
            <a:ext cx="157001" cy="44268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080417B-4BE5-F762-D7D6-D1875358F475}"/>
              </a:ext>
            </a:extLst>
          </p:cNvPr>
          <p:cNvSpPr txBox="1"/>
          <p:nvPr/>
        </p:nvSpPr>
        <p:spPr>
          <a:xfrm>
            <a:off x="5082597" y="3606826"/>
            <a:ext cx="2514826" cy="830997"/>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表示导入文件是关联样式文件</a:t>
            </a:r>
            <a:endParaRPr lang="zh-CN" altLang="en-US" sz="2400" dirty="0">
              <a:solidFill>
                <a:srgbClr val="FF0000"/>
              </a:solidFill>
            </a:endParaRPr>
          </a:p>
        </p:txBody>
      </p:sp>
      <p:cxnSp>
        <p:nvCxnSpPr>
          <p:cNvPr id="26" name="直接箭头连接符 25">
            <a:extLst>
              <a:ext uri="{FF2B5EF4-FFF2-40B4-BE49-F238E27FC236}">
                <a16:creationId xmlns:a16="http://schemas.microsoft.com/office/drawing/2014/main" id="{9C30A67D-2AC7-CB38-CFB2-BDD8540011D6}"/>
              </a:ext>
            </a:extLst>
          </p:cNvPr>
          <p:cNvCxnSpPr>
            <a:cxnSpLocks/>
          </p:cNvCxnSpPr>
          <p:nvPr/>
        </p:nvCxnSpPr>
        <p:spPr>
          <a:xfrm flipH="1">
            <a:off x="8393146" y="4584016"/>
            <a:ext cx="157001" cy="442685"/>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C84E5B3-3A62-ABBF-C65E-B4BD3637536F}"/>
              </a:ext>
            </a:extLst>
          </p:cNvPr>
          <p:cNvSpPr txBox="1"/>
          <p:nvPr/>
        </p:nvSpPr>
        <p:spPr>
          <a:xfrm>
            <a:off x="7507231" y="4068119"/>
            <a:ext cx="2723718" cy="461665"/>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导入文件的类型</a:t>
            </a:r>
            <a:endParaRPr lang="zh-CN" altLang="en-US" sz="2400" dirty="0">
              <a:solidFill>
                <a:srgbClr val="FF0000"/>
              </a:solidFill>
            </a:endParaRPr>
          </a:p>
        </p:txBody>
      </p:sp>
    </p:spTree>
    <p:extLst>
      <p:ext uri="{BB962C8B-B14F-4D97-AF65-F5344CB8AC3E}">
        <p14:creationId xmlns:p14="http://schemas.microsoft.com/office/powerpoint/2010/main" val="3308255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B7277D20-A609-C773-5EBB-0931D2B81294}"/>
              </a:ext>
            </a:extLst>
          </p:cNvPr>
          <p:cNvSpPr/>
          <p:nvPr/>
        </p:nvSpPr>
        <p:spPr>
          <a:xfrm>
            <a:off x="725430" y="932159"/>
            <a:ext cx="10741139" cy="223824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使用导入样式时，在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文件初始化时，样式会被导入到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文件内，作为文件的一部分，类似于内嵌效果。</a:t>
            </a: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导入样式表的方法是在内嵌样式表的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&lt;style&gt;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标签中，使用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导入一个外部的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27EDE4FE-0A29-B0B5-47B1-CFBFC1102E78}"/>
              </a:ext>
            </a:extLst>
          </p:cNvPr>
          <p:cNvSpPr/>
          <p:nvPr/>
        </p:nvSpPr>
        <p:spPr>
          <a:xfrm>
            <a:off x="2284303" y="4346310"/>
            <a:ext cx="7796738" cy="1938992"/>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400" dirty="0"/>
              <a:t>&lt;head&gt;</a:t>
            </a:r>
          </a:p>
          <a:p>
            <a:r>
              <a:rPr lang="en-US" altLang="zh-CN" sz="2400" dirty="0"/>
              <a:t>      &lt;style type="text/</a:t>
            </a:r>
            <a:r>
              <a:rPr lang="en-US" altLang="zh-CN" sz="2400" dirty="0" err="1"/>
              <a:t>css</a:t>
            </a:r>
            <a:r>
              <a:rPr lang="en-US" altLang="zh-CN" sz="2400" dirty="0"/>
              <a:t>"&gt;</a:t>
            </a:r>
          </a:p>
          <a:p>
            <a:r>
              <a:rPr lang="en-US" altLang="zh-CN" sz="2400" dirty="0"/>
              <a:t>      </a:t>
            </a:r>
            <a:r>
              <a:rPr lang="en-US" altLang="zh-CN" sz="2400" dirty="0">
                <a:solidFill>
                  <a:srgbClr val="FF0000"/>
                </a:solidFill>
              </a:rPr>
              <a:t>@import </a:t>
            </a:r>
            <a:r>
              <a:rPr lang="en-US" altLang="zh-CN" sz="2400" dirty="0" err="1"/>
              <a:t>url</a:t>
            </a:r>
            <a:r>
              <a:rPr lang="en-US" altLang="zh-CN" sz="2400" dirty="0"/>
              <a:t>("style4-3.css");</a:t>
            </a:r>
          </a:p>
          <a:p>
            <a:r>
              <a:rPr lang="en-US" altLang="zh-CN" sz="2400" dirty="0"/>
              <a:t>      &lt;/style&gt;</a:t>
            </a:r>
          </a:p>
          <a:p>
            <a:r>
              <a:rPr lang="en-US" altLang="zh-CN" sz="2400" dirty="0"/>
              <a:t>&lt;/head&gt;</a:t>
            </a:r>
          </a:p>
        </p:txBody>
      </p:sp>
      <p:sp>
        <p:nvSpPr>
          <p:cNvPr id="4" name="矩形 3">
            <a:extLst>
              <a:ext uri="{FF2B5EF4-FFF2-40B4-BE49-F238E27FC236}">
                <a16:creationId xmlns:a16="http://schemas.microsoft.com/office/drawing/2014/main" id="{AFE841F1-C4FA-F64A-10F0-3A73F878993A}"/>
              </a:ext>
            </a:extLst>
          </p:cNvPr>
          <p:cNvSpPr/>
          <p:nvPr/>
        </p:nvSpPr>
        <p:spPr>
          <a:xfrm>
            <a:off x="1964960" y="3687600"/>
            <a:ext cx="1300356" cy="400110"/>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sz="2000" dirty="0">
                <a:solidFill>
                  <a:schemeClr val="tx1">
                    <a:lumMod val="95000"/>
                    <a:lumOff val="5000"/>
                  </a:schemeClr>
                </a:solidFill>
              </a:rPr>
              <a:t>示例：</a:t>
            </a:r>
            <a:endParaRPr lang="en-US" altLang="zh-CN" sz="2000" dirty="0">
              <a:solidFill>
                <a:schemeClr val="tx1">
                  <a:lumMod val="95000"/>
                  <a:lumOff val="5000"/>
                </a:schemeClr>
              </a:solidFill>
            </a:endParaRPr>
          </a:p>
        </p:txBody>
      </p:sp>
      <p:sp>
        <p:nvSpPr>
          <p:cNvPr id="5" name="矩形: 圆角 4">
            <a:extLst>
              <a:ext uri="{FF2B5EF4-FFF2-40B4-BE49-F238E27FC236}">
                <a16:creationId xmlns:a16="http://schemas.microsoft.com/office/drawing/2014/main" id="{492F84A5-AC42-6F96-1737-581E993DC2C8}"/>
              </a:ext>
            </a:extLst>
          </p:cNvPr>
          <p:cNvSpPr/>
          <p:nvPr/>
        </p:nvSpPr>
        <p:spPr>
          <a:xfrm>
            <a:off x="1602775" y="3429000"/>
            <a:ext cx="9181020" cy="3073167"/>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cxnSp>
        <p:nvCxnSpPr>
          <p:cNvPr id="6" name="直接箭头连接符 5">
            <a:extLst>
              <a:ext uri="{FF2B5EF4-FFF2-40B4-BE49-F238E27FC236}">
                <a16:creationId xmlns:a16="http://schemas.microsoft.com/office/drawing/2014/main" id="{D6205398-DD20-9C6A-2B6C-7E8C2943D715}"/>
              </a:ext>
            </a:extLst>
          </p:cNvPr>
          <p:cNvCxnSpPr>
            <a:cxnSpLocks/>
          </p:cNvCxnSpPr>
          <p:nvPr/>
        </p:nvCxnSpPr>
        <p:spPr>
          <a:xfrm flipH="1" flipV="1">
            <a:off x="4631317" y="5443995"/>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98D2ADF-E83F-659D-1C46-83D5B5A6B02F}"/>
              </a:ext>
            </a:extLst>
          </p:cNvPr>
          <p:cNvSpPr txBox="1"/>
          <p:nvPr/>
        </p:nvSpPr>
        <p:spPr>
          <a:xfrm>
            <a:off x="4744118" y="5718191"/>
            <a:ext cx="4476082" cy="830997"/>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利用</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sz="2400" dirty="0" err="1">
                <a:solidFill>
                  <a:srgbClr val="FF0000"/>
                </a:solidFill>
                <a:latin typeface="Times New Roman" panose="02020603050405020304" pitchFamily="18" charset="0"/>
                <a:ea typeface="楷体" panose="02010609060101010101" pitchFamily="49" charset="-122"/>
                <a:cs typeface="Times New Roman" panose="02020603050405020304" pitchFamily="18" charset="0"/>
              </a:rPr>
              <a:t>url</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函数包含外部样式表文件地址</a:t>
            </a:r>
            <a:endParaRPr lang="zh-CN" altLang="en-US" sz="2400" dirty="0">
              <a:solidFill>
                <a:srgbClr val="FF0000"/>
              </a:solidFill>
            </a:endParaRPr>
          </a:p>
        </p:txBody>
      </p:sp>
    </p:spTree>
    <p:extLst>
      <p:ext uri="{BB962C8B-B14F-4D97-AF65-F5344CB8AC3E}">
        <p14:creationId xmlns:p14="http://schemas.microsoft.com/office/powerpoint/2010/main" val="38391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8A481917-957A-4122-5E94-98A341755103}"/>
              </a:ext>
            </a:extLst>
          </p:cNvPr>
          <p:cNvSpPr/>
          <p:nvPr/>
        </p:nvSpPr>
        <p:spPr>
          <a:xfrm>
            <a:off x="1164257" y="2021588"/>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1" name="组合 10">
            <a:extLst>
              <a:ext uri="{FF2B5EF4-FFF2-40B4-BE49-F238E27FC236}">
                <a16:creationId xmlns:a16="http://schemas.microsoft.com/office/drawing/2014/main" id="{B3C87B57-CA29-8D0E-E313-468B2120DC35}"/>
              </a:ext>
            </a:extLst>
          </p:cNvPr>
          <p:cNvGrpSpPr/>
          <p:nvPr/>
        </p:nvGrpSpPr>
        <p:grpSpPr>
          <a:xfrm>
            <a:off x="2402167" y="2025295"/>
            <a:ext cx="8712968" cy="923789"/>
            <a:chOff x="2351584" y="1588959"/>
            <a:chExt cx="8712968" cy="923789"/>
          </a:xfrm>
        </p:grpSpPr>
        <p:sp>
          <p:nvSpPr>
            <p:cNvPr id="13" name="矩形 12">
              <a:extLst>
                <a:ext uri="{FF2B5EF4-FFF2-40B4-BE49-F238E27FC236}">
                  <a16:creationId xmlns:a16="http://schemas.microsoft.com/office/drawing/2014/main" id="{AECE5F43-B3E9-6CB6-6035-076857CEFE4B}"/>
                </a:ext>
              </a:extLst>
            </p:cNvPr>
            <p:cNvSpPr/>
            <p:nvPr/>
          </p:nvSpPr>
          <p:spPr>
            <a:xfrm>
              <a:off x="2351584" y="1588959"/>
              <a:ext cx="8712968" cy="8973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24151C11-C902-EF72-9F53-7726C8957808}"/>
                </a:ext>
              </a:extLst>
            </p:cNvPr>
            <p:cNvSpPr/>
            <p:nvPr/>
          </p:nvSpPr>
          <p:spPr>
            <a:xfrm>
              <a:off x="2783632" y="1681751"/>
              <a:ext cx="8095042"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定义的标签，</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定义的命令。前者的权重高于后者。推荐该方式</a:t>
              </a:r>
            </a:p>
          </p:txBody>
        </p:sp>
      </p:grpSp>
      <p:grpSp>
        <p:nvGrpSpPr>
          <p:cNvPr id="17" name="组合 16">
            <a:extLst>
              <a:ext uri="{FF2B5EF4-FFF2-40B4-BE49-F238E27FC236}">
                <a16:creationId xmlns:a16="http://schemas.microsoft.com/office/drawing/2014/main" id="{778713C8-53A3-FA59-0C81-01D91F760C7E}"/>
              </a:ext>
            </a:extLst>
          </p:cNvPr>
          <p:cNvGrpSpPr/>
          <p:nvPr/>
        </p:nvGrpSpPr>
        <p:grpSpPr>
          <a:xfrm>
            <a:off x="2402167" y="3288388"/>
            <a:ext cx="8712968" cy="927710"/>
            <a:chOff x="2351584" y="4491487"/>
            <a:chExt cx="8712968" cy="1313943"/>
          </a:xfrm>
        </p:grpSpPr>
        <p:sp>
          <p:nvSpPr>
            <p:cNvPr id="18" name="矩形 17">
              <a:extLst>
                <a:ext uri="{FF2B5EF4-FFF2-40B4-BE49-F238E27FC236}">
                  <a16:creationId xmlns:a16="http://schemas.microsoft.com/office/drawing/2014/main" id="{82196F0D-EECF-9304-391B-B692DDC53094}"/>
                </a:ext>
              </a:extLst>
            </p:cNvPr>
            <p:cNvSpPr/>
            <p:nvPr/>
          </p:nvSpPr>
          <p:spPr>
            <a:xfrm>
              <a:off x="2351584" y="4491487"/>
              <a:ext cx="8712968" cy="12248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BD382F02-9A4A-D401-BCDC-45E1B8970032}"/>
                </a:ext>
              </a:extLst>
            </p:cNvPr>
            <p:cNvSpPr/>
            <p:nvPr/>
          </p:nvSpPr>
          <p:spPr>
            <a:xfrm>
              <a:off x="2783632" y="4628464"/>
              <a:ext cx="7848872" cy="117696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方式先加载</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，后加载</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，而使用</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方式，则是</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同时加载，用户体验更好。</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0" name="ïSḷiḍe">
            <a:extLst>
              <a:ext uri="{FF2B5EF4-FFF2-40B4-BE49-F238E27FC236}">
                <a16:creationId xmlns:a16="http://schemas.microsoft.com/office/drawing/2014/main" id="{5E68DC82-5889-55E6-101C-2979798F3453}"/>
              </a:ext>
            </a:extLst>
          </p:cNvPr>
          <p:cNvSpPr/>
          <p:nvPr/>
        </p:nvSpPr>
        <p:spPr bwMode="auto">
          <a:xfrm>
            <a:off x="1271968" y="2358410"/>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grpSp>
        <p:nvGrpSpPr>
          <p:cNvPr id="21" name="组合 20">
            <a:extLst>
              <a:ext uri="{FF2B5EF4-FFF2-40B4-BE49-F238E27FC236}">
                <a16:creationId xmlns:a16="http://schemas.microsoft.com/office/drawing/2014/main" id="{E7E8F52F-E4DB-747B-1808-1AFA1ABF0762}"/>
              </a:ext>
            </a:extLst>
          </p:cNvPr>
          <p:cNvGrpSpPr/>
          <p:nvPr/>
        </p:nvGrpSpPr>
        <p:grpSpPr>
          <a:xfrm>
            <a:off x="2405010" y="4386848"/>
            <a:ext cx="8712968" cy="1133965"/>
            <a:chOff x="2354351" y="4469547"/>
            <a:chExt cx="8478063" cy="1314378"/>
          </a:xfrm>
        </p:grpSpPr>
        <p:sp>
          <p:nvSpPr>
            <p:cNvPr id="22" name="矩形 21">
              <a:extLst>
                <a:ext uri="{FF2B5EF4-FFF2-40B4-BE49-F238E27FC236}">
                  <a16:creationId xmlns:a16="http://schemas.microsoft.com/office/drawing/2014/main" id="{7E6FD36E-2D91-2322-303C-5F5B29FE99E0}"/>
                </a:ext>
              </a:extLst>
            </p:cNvPr>
            <p:cNvSpPr/>
            <p:nvPr/>
          </p:nvSpPr>
          <p:spPr>
            <a:xfrm>
              <a:off x="2354351" y="4503755"/>
              <a:ext cx="8478063"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18D414D6-C45C-DA34-88C7-C5FF45CF3CC4}"/>
                </a:ext>
              </a:extLst>
            </p:cNvPr>
            <p:cNvSpPr/>
            <p:nvPr/>
          </p:nvSpPr>
          <p:spPr>
            <a:xfrm>
              <a:off x="2600249" y="4469547"/>
              <a:ext cx="7984979" cy="131437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@import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只在</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IE5</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以上才能识别，而</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&lt;link&gt;</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标签，不存在兼容性问题。</a:t>
              </a:r>
            </a:p>
          </p:txBody>
        </p:sp>
      </p:grpSp>
      <p:sp>
        <p:nvSpPr>
          <p:cNvPr id="26" name="矩形 25">
            <a:extLst>
              <a:ext uri="{FF2B5EF4-FFF2-40B4-BE49-F238E27FC236}">
                <a16:creationId xmlns:a16="http://schemas.microsoft.com/office/drawing/2014/main" id="{4E0D2D0B-0AA9-ECE5-EE29-9DEFFF7DB667}"/>
              </a:ext>
            </a:extLst>
          </p:cNvPr>
          <p:cNvSpPr/>
          <p:nvPr/>
        </p:nvSpPr>
        <p:spPr>
          <a:xfrm>
            <a:off x="1141286" y="3257257"/>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27" name="ïSḷiḍe">
            <a:extLst>
              <a:ext uri="{FF2B5EF4-FFF2-40B4-BE49-F238E27FC236}">
                <a16:creationId xmlns:a16="http://schemas.microsoft.com/office/drawing/2014/main" id="{4DD9F518-7DBD-0FC0-50F6-454D2D30F4A8}"/>
              </a:ext>
            </a:extLst>
          </p:cNvPr>
          <p:cNvSpPr/>
          <p:nvPr/>
        </p:nvSpPr>
        <p:spPr bwMode="auto">
          <a:xfrm>
            <a:off x="1248997" y="359407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28" name="矩形 27">
            <a:extLst>
              <a:ext uri="{FF2B5EF4-FFF2-40B4-BE49-F238E27FC236}">
                <a16:creationId xmlns:a16="http://schemas.microsoft.com/office/drawing/2014/main" id="{D0587944-1BC1-EBE2-A54C-F424C6BA7A90}"/>
              </a:ext>
            </a:extLst>
          </p:cNvPr>
          <p:cNvSpPr/>
          <p:nvPr/>
        </p:nvSpPr>
        <p:spPr>
          <a:xfrm>
            <a:off x="1118315" y="4428291"/>
            <a:ext cx="1080907" cy="1068345"/>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3</a:t>
            </a:r>
            <a:endParaRPr lang="zh-CN" altLang="en-US" sz="2800" b="1" dirty="0"/>
          </a:p>
        </p:txBody>
      </p:sp>
      <p:sp>
        <p:nvSpPr>
          <p:cNvPr id="29" name="ïSḷiḍe">
            <a:extLst>
              <a:ext uri="{FF2B5EF4-FFF2-40B4-BE49-F238E27FC236}">
                <a16:creationId xmlns:a16="http://schemas.microsoft.com/office/drawing/2014/main" id="{EAAE69BC-FF64-F63B-3CDE-F3A6E55828AC}"/>
              </a:ext>
            </a:extLst>
          </p:cNvPr>
          <p:cNvSpPr/>
          <p:nvPr/>
        </p:nvSpPr>
        <p:spPr bwMode="auto">
          <a:xfrm>
            <a:off x="1226026" y="4804643"/>
            <a:ext cx="403971" cy="33505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368215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0FFF7D0C-96ED-E98A-CBD8-5E311AB8CE07}"/>
              </a:ext>
            </a:extLst>
          </p:cNvPr>
          <p:cNvSpPr/>
          <p:nvPr/>
        </p:nvSpPr>
        <p:spPr>
          <a:xfrm>
            <a:off x="877830" y="974555"/>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想要把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样式应用于特定的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元素，首先需要通过选择器找到该目标元素。所有网页元素都是通过不同的</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选择器进行控制的。</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3" name="组合 2">
            <a:extLst>
              <a:ext uri="{FF2B5EF4-FFF2-40B4-BE49-F238E27FC236}">
                <a16:creationId xmlns:a16="http://schemas.microsoft.com/office/drawing/2014/main" id="{E44F8061-55D8-9243-4598-077DD53B4D11}"/>
              </a:ext>
            </a:extLst>
          </p:cNvPr>
          <p:cNvGrpSpPr/>
          <p:nvPr/>
        </p:nvGrpSpPr>
        <p:grpSpPr>
          <a:xfrm>
            <a:off x="1237051" y="2623552"/>
            <a:ext cx="5287988" cy="3349955"/>
            <a:chOff x="191343" y="1115521"/>
            <a:chExt cx="6696744" cy="4667308"/>
          </a:xfrm>
        </p:grpSpPr>
        <p:sp>
          <p:nvSpPr>
            <p:cNvPr id="8" name="矩形 7">
              <a:extLst>
                <a:ext uri="{FF2B5EF4-FFF2-40B4-BE49-F238E27FC236}">
                  <a16:creationId xmlns:a16="http://schemas.microsoft.com/office/drawing/2014/main" id="{F7545C22-3BA2-B591-EE1F-B293D4FD79CA}"/>
                </a:ext>
              </a:extLst>
            </p:cNvPr>
            <p:cNvSpPr/>
            <p:nvPr/>
          </p:nvSpPr>
          <p:spPr>
            <a:xfrm>
              <a:off x="191343" y="1115521"/>
              <a:ext cx="6696744" cy="4604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D3297831-9CF4-20B3-693E-05408A9530FF}"/>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533861C2-07A6-F263-A808-9B906719B20F}"/>
              </a:ext>
            </a:extLst>
          </p:cNvPr>
          <p:cNvSpPr/>
          <p:nvPr/>
        </p:nvSpPr>
        <p:spPr>
          <a:xfrm>
            <a:off x="1701653" y="2572754"/>
            <a:ext cx="3708703" cy="334995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选择器主要包括五种</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标签选择器</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a:t>
            </a:r>
          </a:p>
          <a:p>
            <a:pPr marL="342900" lvl="0" indent="-342900">
              <a:lnSpc>
                <a:spcPct val="150000"/>
              </a:lnSpc>
              <a:buFont typeface="+mj-ea"/>
              <a:buAutoNum type="circleNumDbPlai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a:t>
            </a: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伪类选择器</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lvl="0" indent="-342900">
              <a:lnSpc>
                <a:spcPct val="150000"/>
              </a:lnSpc>
              <a:buFont typeface="+mj-ea"/>
              <a:buAutoNum type="circleNumDbPlai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伪元素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属性选择器</a:t>
            </a:r>
          </a:p>
        </p:txBody>
      </p:sp>
      <p:grpSp>
        <p:nvGrpSpPr>
          <p:cNvPr id="5" name="组合 4">
            <a:extLst>
              <a:ext uri="{FF2B5EF4-FFF2-40B4-BE49-F238E27FC236}">
                <a16:creationId xmlns:a16="http://schemas.microsoft.com/office/drawing/2014/main" id="{E29AA52D-3234-C460-FDFE-28B79DAA488A}"/>
              </a:ext>
            </a:extLst>
          </p:cNvPr>
          <p:cNvGrpSpPr/>
          <p:nvPr/>
        </p:nvGrpSpPr>
        <p:grpSpPr>
          <a:xfrm>
            <a:off x="6525039" y="2623551"/>
            <a:ext cx="5151704" cy="3349956"/>
            <a:chOff x="6456783" y="2766573"/>
            <a:chExt cx="4749281" cy="2879617"/>
          </a:xfrm>
        </p:grpSpPr>
        <p:sp>
          <p:nvSpPr>
            <p:cNvPr id="6" name="矩形 5">
              <a:extLst>
                <a:ext uri="{FF2B5EF4-FFF2-40B4-BE49-F238E27FC236}">
                  <a16:creationId xmlns:a16="http://schemas.microsoft.com/office/drawing/2014/main" id="{AB5A5DEB-10EC-842F-B677-D10B310DC7EB}"/>
                </a:ext>
              </a:extLst>
            </p:cNvPr>
            <p:cNvSpPr/>
            <p:nvPr/>
          </p:nvSpPr>
          <p:spPr>
            <a:xfrm>
              <a:off x="6456783" y="2766573"/>
              <a:ext cx="4749281" cy="2879617"/>
            </a:xfrm>
            <a:prstGeom prst="rect">
              <a:avLst/>
            </a:prstGeom>
            <a:solidFill>
              <a:srgbClr val="499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pic>
          <p:nvPicPr>
            <p:cNvPr id="7" name="图片 6">
              <a:extLst>
                <a:ext uri="{FF2B5EF4-FFF2-40B4-BE49-F238E27FC236}">
                  <a16:creationId xmlns:a16="http://schemas.microsoft.com/office/drawing/2014/main" id="{051FA582-8521-3FDB-4E68-252EC9F50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262" y="2781459"/>
              <a:ext cx="2969720" cy="2864731"/>
            </a:xfrm>
            <a:prstGeom prst="rect">
              <a:avLst/>
            </a:prstGeom>
          </p:spPr>
        </p:pic>
      </p:grpSp>
    </p:spTree>
    <p:extLst>
      <p:ext uri="{BB962C8B-B14F-4D97-AF65-F5344CB8AC3E}">
        <p14:creationId xmlns:p14="http://schemas.microsoft.com/office/powerpoint/2010/main" val="155925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A0BF02B3-2253-C7FF-599F-D4028EE261C7}"/>
              </a:ext>
            </a:extLst>
          </p:cNvPr>
          <p:cNvSpPr/>
          <p:nvPr/>
        </p:nvSpPr>
        <p:spPr>
          <a:xfrm>
            <a:off x="504832" y="1229602"/>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标签选择器基本语法格式如下所示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selector{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property:value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pic>
        <p:nvPicPr>
          <p:cNvPr id="11" name="图片 10">
            <a:extLst>
              <a:ext uri="{FF2B5EF4-FFF2-40B4-BE49-F238E27FC236}">
                <a16:creationId xmlns:a16="http://schemas.microsoft.com/office/drawing/2014/main" id="{F85A510A-3D19-D07C-4872-EB8F5C6E8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8513" y="2787208"/>
            <a:ext cx="5808655" cy="2841190"/>
          </a:xfrm>
          <a:prstGeom prst="rect">
            <a:avLst/>
          </a:prstGeom>
        </p:spPr>
      </p:pic>
      <p:grpSp>
        <p:nvGrpSpPr>
          <p:cNvPr id="13" name="组合 12">
            <a:extLst>
              <a:ext uri="{FF2B5EF4-FFF2-40B4-BE49-F238E27FC236}">
                <a16:creationId xmlns:a16="http://schemas.microsoft.com/office/drawing/2014/main" id="{34BBAAEF-9093-93B1-B8CB-32FA0C48E184}"/>
              </a:ext>
            </a:extLst>
          </p:cNvPr>
          <p:cNvGrpSpPr/>
          <p:nvPr/>
        </p:nvGrpSpPr>
        <p:grpSpPr>
          <a:xfrm>
            <a:off x="957526" y="2668593"/>
            <a:ext cx="4610421" cy="2959805"/>
            <a:chOff x="191343" y="1115521"/>
            <a:chExt cx="6696744" cy="4667308"/>
          </a:xfrm>
        </p:grpSpPr>
        <p:sp>
          <p:nvSpPr>
            <p:cNvPr id="17" name="矩形 16">
              <a:extLst>
                <a:ext uri="{FF2B5EF4-FFF2-40B4-BE49-F238E27FC236}">
                  <a16:creationId xmlns:a16="http://schemas.microsoft.com/office/drawing/2014/main" id="{3937631A-4F4C-5E13-09C6-46C1C31A01ED}"/>
                </a:ext>
              </a:extLst>
            </p:cNvPr>
            <p:cNvSpPr/>
            <p:nvPr/>
          </p:nvSpPr>
          <p:spPr>
            <a:xfrm>
              <a:off x="191343" y="1115521"/>
              <a:ext cx="6696744" cy="4604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03F5D6E4-56CE-E1C8-A97F-8975553DF71C}"/>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16" name="矩形 15">
            <a:extLst>
              <a:ext uri="{FF2B5EF4-FFF2-40B4-BE49-F238E27FC236}">
                <a16:creationId xmlns:a16="http://schemas.microsoft.com/office/drawing/2014/main" id="{3213C1FC-6931-5C11-4E70-C7CEA9DD8D3F}"/>
              </a:ext>
            </a:extLst>
          </p:cNvPr>
          <p:cNvSpPr/>
          <p:nvPr/>
        </p:nvSpPr>
        <p:spPr>
          <a:xfrm>
            <a:off x="1073727" y="2668593"/>
            <a:ext cx="4398159" cy="277576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zh-CN" altLang="en-US" dirty="0">
                <a:latin typeface="楷体" panose="02010609060101010101" pitchFamily="49" charset="-122"/>
                <a:ea typeface="楷体" panose="02010609060101010101" pitchFamily="49" charset="-122"/>
              </a:rPr>
              <a:t>标签选择器通常用于设置在整个网站都会出现的基本样式。通过声明一个具体标签，可以对文档里这个标签出现的每一个地方应用样式规则。</a:t>
            </a:r>
          </a:p>
        </p:txBody>
      </p:sp>
    </p:spTree>
    <p:extLst>
      <p:ext uri="{BB962C8B-B14F-4D97-AF65-F5344CB8AC3E}">
        <p14:creationId xmlns:p14="http://schemas.microsoft.com/office/powerpoint/2010/main" val="2152847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18483199-72D3-6D2F-FE8E-B35BE02858BA}"/>
              </a:ext>
            </a:extLst>
          </p:cNvPr>
          <p:cNvSpPr/>
          <p:nvPr/>
        </p:nvSpPr>
        <p:spPr>
          <a:xfrm>
            <a:off x="725430" y="1130516"/>
            <a:ext cx="10741139" cy="114403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类选择器用来为一系列标签定义相同的呈现方式，基本语法格式如下所示：</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classValue</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property : value; }</a:t>
            </a:r>
          </a:p>
        </p:txBody>
      </p:sp>
      <p:sp>
        <p:nvSpPr>
          <p:cNvPr id="3" name="矩形 2">
            <a:extLst>
              <a:ext uri="{FF2B5EF4-FFF2-40B4-BE49-F238E27FC236}">
                <a16:creationId xmlns:a16="http://schemas.microsoft.com/office/drawing/2014/main" id="{92653FD5-F24A-229B-6171-3EE7F9ACFB04}"/>
              </a:ext>
            </a:extLst>
          </p:cNvPr>
          <p:cNvSpPr/>
          <p:nvPr/>
        </p:nvSpPr>
        <p:spPr>
          <a:xfrm>
            <a:off x="725430" y="2477181"/>
            <a:ext cx="1454244" cy="590033"/>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t>示例：</a:t>
            </a:r>
            <a:endParaRPr lang="en-US" altLang="zh-CN" dirty="0"/>
          </a:p>
        </p:txBody>
      </p:sp>
      <p:grpSp>
        <p:nvGrpSpPr>
          <p:cNvPr id="4" name="组合 3">
            <a:extLst>
              <a:ext uri="{FF2B5EF4-FFF2-40B4-BE49-F238E27FC236}">
                <a16:creationId xmlns:a16="http://schemas.microsoft.com/office/drawing/2014/main" id="{93E56E8A-9F60-A5A4-2132-5D81FC31F488}"/>
              </a:ext>
            </a:extLst>
          </p:cNvPr>
          <p:cNvGrpSpPr/>
          <p:nvPr/>
        </p:nvGrpSpPr>
        <p:grpSpPr>
          <a:xfrm>
            <a:off x="2492693" y="3067214"/>
            <a:ext cx="7560839" cy="3349699"/>
            <a:chOff x="2315580" y="2948077"/>
            <a:chExt cx="7560839" cy="3349699"/>
          </a:xfrm>
        </p:grpSpPr>
        <p:grpSp>
          <p:nvGrpSpPr>
            <p:cNvPr id="5" name="组合 4">
              <a:extLst>
                <a:ext uri="{FF2B5EF4-FFF2-40B4-BE49-F238E27FC236}">
                  <a16:creationId xmlns:a16="http://schemas.microsoft.com/office/drawing/2014/main" id="{97B22A30-FADF-22AC-29F0-954C37EC33BB}"/>
                </a:ext>
              </a:extLst>
            </p:cNvPr>
            <p:cNvGrpSpPr/>
            <p:nvPr/>
          </p:nvGrpSpPr>
          <p:grpSpPr>
            <a:xfrm>
              <a:off x="2315580" y="2948077"/>
              <a:ext cx="7560839" cy="3349699"/>
              <a:chOff x="2315580" y="2404739"/>
              <a:chExt cx="7560839" cy="3349699"/>
            </a:xfrm>
          </p:grpSpPr>
          <p:sp>
            <p:nvSpPr>
              <p:cNvPr id="7" name="矩形: 圆角 6">
                <a:extLst>
                  <a:ext uri="{FF2B5EF4-FFF2-40B4-BE49-F238E27FC236}">
                    <a16:creationId xmlns:a16="http://schemas.microsoft.com/office/drawing/2014/main" id="{56B5A62E-CE9B-DF6A-C72E-A7D6E75ECBEF}"/>
                  </a:ext>
                </a:extLst>
              </p:cNvPr>
              <p:cNvSpPr/>
              <p:nvPr/>
            </p:nvSpPr>
            <p:spPr>
              <a:xfrm>
                <a:off x="2315580" y="2404739"/>
                <a:ext cx="7560839" cy="3349699"/>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8" name="矩形 7">
                <a:extLst>
                  <a:ext uri="{FF2B5EF4-FFF2-40B4-BE49-F238E27FC236}">
                    <a16:creationId xmlns:a16="http://schemas.microsoft.com/office/drawing/2014/main" id="{30CDCD95-6663-1EA8-9E75-FB5C1983AD4A}"/>
                  </a:ext>
                </a:extLst>
              </p:cNvPr>
              <p:cNvSpPr/>
              <p:nvPr/>
            </p:nvSpPr>
            <p:spPr>
              <a:xfrm>
                <a:off x="2896119" y="3227637"/>
                <a:ext cx="3672408" cy="1135054"/>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sz="2400" dirty="0">
                    <a:latin typeface="Times New Roman" panose="02020603050405020304" pitchFamily="18" charset="0"/>
                    <a:ea typeface="+mj-ea"/>
                    <a:cs typeface="Times New Roman" panose="02020603050405020304" pitchFamily="18" charset="0"/>
                  </a:rPr>
                  <a:t>.cl{ </a:t>
                </a:r>
                <a:r>
                  <a:rPr lang="en-US" altLang="zh-CN" sz="2400" dirty="0" err="1">
                    <a:latin typeface="Times New Roman" panose="02020603050405020304" pitchFamily="18" charset="0"/>
                    <a:ea typeface="+mj-ea"/>
                    <a:cs typeface="Times New Roman" panose="02020603050405020304" pitchFamily="18" charset="0"/>
                  </a:rPr>
                  <a:t>color:red</a:t>
                </a:r>
                <a:r>
                  <a:rPr lang="en-US" altLang="zh-CN" sz="2400" dirty="0">
                    <a:latin typeface="Times New Roman" panose="02020603050405020304" pitchFamily="18" charset="0"/>
                    <a:ea typeface="+mj-ea"/>
                    <a:cs typeface="Times New Roman" panose="02020603050405020304" pitchFamily="18" charset="0"/>
                  </a:rPr>
                  <a:t>; }</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.fs{ font-size: 20px; }</a:t>
                </a:r>
                <a:endParaRPr lang="zh-CN" altLang="en-US" sz="2400" dirty="0">
                  <a:latin typeface="Times New Roman" panose="02020603050405020304" pitchFamily="18" charset="0"/>
                  <a:ea typeface="+mj-ea"/>
                  <a:cs typeface="Times New Roman" panose="02020603050405020304" pitchFamily="18" charset="0"/>
                </a:endParaRPr>
              </a:p>
            </p:txBody>
          </p:sp>
        </p:grpSp>
        <p:pic>
          <p:nvPicPr>
            <p:cNvPr id="6" name="图片 5">
              <a:extLst>
                <a:ext uri="{FF2B5EF4-FFF2-40B4-BE49-F238E27FC236}">
                  <a16:creationId xmlns:a16="http://schemas.microsoft.com/office/drawing/2014/main" id="{CCC2C865-174F-8B19-71DF-3A3DBDDF76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392" y="4536611"/>
              <a:ext cx="3200612" cy="1406989"/>
            </a:xfrm>
            <a:prstGeom prst="rect">
              <a:avLst/>
            </a:prstGeom>
          </p:spPr>
        </p:pic>
      </p:grpSp>
      <p:sp>
        <p:nvSpPr>
          <p:cNvPr id="9" name="矩形 8">
            <a:extLst>
              <a:ext uri="{FF2B5EF4-FFF2-40B4-BE49-F238E27FC236}">
                <a16:creationId xmlns:a16="http://schemas.microsoft.com/office/drawing/2014/main" id="{91FB8F6A-B63A-DC51-0169-8E9ADBEF6144}"/>
              </a:ext>
            </a:extLst>
          </p:cNvPr>
          <p:cNvSpPr/>
          <p:nvPr/>
        </p:nvSpPr>
        <p:spPr>
          <a:xfrm>
            <a:off x="1161143" y="1836057"/>
            <a:ext cx="1516743" cy="4384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C30819B5-6EDE-5FD7-811B-89CABE207C8C}"/>
              </a:ext>
            </a:extLst>
          </p:cNvPr>
          <p:cNvCxnSpPr>
            <a:cxnSpLocks/>
          </p:cNvCxnSpPr>
          <p:nvPr/>
        </p:nvCxnSpPr>
        <p:spPr>
          <a:xfrm flipH="1" flipV="1">
            <a:off x="2280003" y="2339749"/>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EF315D1-B580-15AE-CDAC-524635AA0827}"/>
              </a:ext>
            </a:extLst>
          </p:cNvPr>
          <p:cNvSpPr txBox="1"/>
          <p:nvPr/>
        </p:nvSpPr>
        <p:spPr>
          <a:xfrm>
            <a:off x="2392804" y="2613945"/>
            <a:ext cx="4179701" cy="461665"/>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”为前缀，后面为类名</a:t>
            </a:r>
            <a:endParaRPr lang="zh-CN" altLang="en-US" sz="2400" dirty="0">
              <a:solidFill>
                <a:srgbClr val="FF0000"/>
              </a:solidFill>
            </a:endParaRPr>
          </a:p>
        </p:txBody>
      </p:sp>
    </p:spTree>
    <p:extLst>
      <p:ext uri="{BB962C8B-B14F-4D97-AF65-F5344CB8AC3E}">
        <p14:creationId xmlns:p14="http://schemas.microsoft.com/office/powerpoint/2010/main" val="121460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9" name="矩形 8">
            <a:extLst>
              <a:ext uri="{FF2B5EF4-FFF2-40B4-BE49-F238E27FC236}">
                <a16:creationId xmlns:a16="http://schemas.microsoft.com/office/drawing/2014/main" id="{BB5F6387-0458-EA30-2BF9-D844E0D3F556}"/>
              </a:ext>
            </a:extLst>
          </p:cNvPr>
          <p:cNvSpPr/>
          <p:nvPr/>
        </p:nvSpPr>
        <p:spPr>
          <a:xfrm>
            <a:off x="725431" y="693777"/>
            <a:ext cx="10741139"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类选择器定义的样式不会立即呈现出来，</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需要在标签中通过</a:t>
            </a:r>
            <a:r>
              <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class</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属性调用该样式。</a:t>
            </a:r>
            <a:endParaRPr lang="en-US" altLang="zh-CN"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413CBBC4-1372-6C40-3566-89C12F36F16E}"/>
              </a:ext>
            </a:extLst>
          </p:cNvPr>
          <p:cNvSpPr/>
          <p:nvPr/>
        </p:nvSpPr>
        <p:spPr>
          <a:xfrm>
            <a:off x="739659" y="1685996"/>
            <a:ext cx="1454244"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1" name="组合 10">
            <a:extLst>
              <a:ext uri="{FF2B5EF4-FFF2-40B4-BE49-F238E27FC236}">
                <a16:creationId xmlns:a16="http://schemas.microsoft.com/office/drawing/2014/main" id="{FD6DD1F2-FC2C-DE96-8164-2F12D614C41C}"/>
              </a:ext>
            </a:extLst>
          </p:cNvPr>
          <p:cNvGrpSpPr/>
          <p:nvPr/>
        </p:nvGrpSpPr>
        <p:grpSpPr>
          <a:xfrm>
            <a:off x="1855585" y="2260409"/>
            <a:ext cx="8168917" cy="461665"/>
            <a:chOff x="1707502" y="2402905"/>
            <a:chExt cx="8168917" cy="461665"/>
          </a:xfrm>
        </p:grpSpPr>
        <p:sp>
          <p:nvSpPr>
            <p:cNvPr id="25" name="矩形: 圆角 24">
              <a:extLst>
                <a:ext uri="{FF2B5EF4-FFF2-40B4-BE49-F238E27FC236}">
                  <a16:creationId xmlns:a16="http://schemas.microsoft.com/office/drawing/2014/main" id="{C524E1A6-2BE9-4D30-8352-6E4AB4EEDB0D}"/>
                </a:ext>
              </a:extLst>
            </p:cNvPr>
            <p:cNvSpPr/>
            <p:nvPr/>
          </p:nvSpPr>
          <p:spPr>
            <a:xfrm>
              <a:off x="1707502" y="2404740"/>
              <a:ext cx="8168917" cy="453125"/>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E4F971C8-477E-127E-E9B5-E6C5DF023553}"/>
                </a:ext>
              </a:extLst>
            </p:cNvPr>
            <p:cNvSpPr/>
            <p:nvPr/>
          </p:nvSpPr>
          <p:spPr>
            <a:xfrm>
              <a:off x="2701636" y="2402905"/>
              <a:ext cx="6750275"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color:red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p:txBody>
        </p:sp>
      </p:grpSp>
      <p:sp>
        <p:nvSpPr>
          <p:cNvPr id="13" name="矩形 12">
            <a:extLst>
              <a:ext uri="{FF2B5EF4-FFF2-40B4-BE49-F238E27FC236}">
                <a16:creationId xmlns:a16="http://schemas.microsoft.com/office/drawing/2014/main" id="{60B5507D-07FB-5D3C-94F7-373B66CEDAD4}"/>
              </a:ext>
            </a:extLst>
          </p:cNvPr>
          <p:cNvSpPr/>
          <p:nvPr/>
        </p:nvSpPr>
        <p:spPr>
          <a:xfrm>
            <a:off x="805258" y="3746114"/>
            <a:ext cx="1454244"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6" name="组合 15">
            <a:extLst>
              <a:ext uri="{FF2B5EF4-FFF2-40B4-BE49-F238E27FC236}">
                <a16:creationId xmlns:a16="http://schemas.microsoft.com/office/drawing/2014/main" id="{A6005C51-F5C2-5515-F19A-9140EC1F5EA5}"/>
              </a:ext>
            </a:extLst>
          </p:cNvPr>
          <p:cNvGrpSpPr/>
          <p:nvPr/>
        </p:nvGrpSpPr>
        <p:grpSpPr>
          <a:xfrm>
            <a:off x="1855585" y="2791092"/>
            <a:ext cx="8168917" cy="872893"/>
            <a:chOff x="1707502" y="2404740"/>
            <a:chExt cx="8168917" cy="872893"/>
          </a:xfrm>
        </p:grpSpPr>
        <p:sp>
          <p:nvSpPr>
            <p:cNvPr id="23" name="矩形: 圆角 22">
              <a:extLst>
                <a:ext uri="{FF2B5EF4-FFF2-40B4-BE49-F238E27FC236}">
                  <a16:creationId xmlns:a16="http://schemas.microsoft.com/office/drawing/2014/main" id="{7D9D809F-09B2-87F3-9BA4-E2C2EB837282}"/>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矩形 23">
              <a:extLst>
                <a:ext uri="{FF2B5EF4-FFF2-40B4-BE49-F238E27FC236}">
                  <a16:creationId xmlns:a16="http://schemas.microsoft.com/office/drawing/2014/main" id="{73C90582-84E2-71AF-CDF0-C216581B147A}"/>
                </a:ext>
              </a:extLst>
            </p:cNvPr>
            <p:cNvSpPr/>
            <p:nvPr/>
          </p:nvSpPr>
          <p:spPr>
            <a:xfrm>
              <a:off x="2701636" y="2446636"/>
              <a:ext cx="6994763"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 class="cl"&gt;class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&lt;/p&gt;</a:t>
              </a:r>
            </a:p>
          </p:txBody>
        </p:sp>
      </p:grpSp>
      <p:grpSp>
        <p:nvGrpSpPr>
          <p:cNvPr id="17" name="组合 16">
            <a:extLst>
              <a:ext uri="{FF2B5EF4-FFF2-40B4-BE49-F238E27FC236}">
                <a16:creationId xmlns:a16="http://schemas.microsoft.com/office/drawing/2014/main" id="{D58032E0-2DB0-D057-0E90-F360ECB52FAB}"/>
              </a:ext>
            </a:extLst>
          </p:cNvPr>
          <p:cNvGrpSpPr/>
          <p:nvPr/>
        </p:nvGrpSpPr>
        <p:grpSpPr>
          <a:xfrm>
            <a:off x="1855586" y="4292817"/>
            <a:ext cx="8168917" cy="1173212"/>
            <a:chOff x="1707502" y="2404741"/>
            <a:chExt cx="8168917" cy="925623"/>
          </a:xfrm>
        </p:grpSpPr>
        <p:sp>
          <p:nvSpPr>
            <p:cNvPr id="21" name="矩形: 圆角 20">
              <a:extLst>
                <a:ext uri="{FF2B5EF4-FFF2-40B4-BE49-F238E27FC236}">
                  <a16:creationId xmlns:a16="http://schemas.microsoft.com/office/drawing/2014/main" id="{41D6ECBE-0296-C547-E379-C2321B170AD4}"/>
                </a:ext>
              </a:extLst>
            </p:cNvPr>
            <p:cNvSpPr/>
            <p:nvPr/>
          </p:nvSpPr>
          <p:spPr>
            <a:xfrm>
              <a:off x="1707502" y="2404741"/>
              <a:ext cx="8168917" cy="925623"/>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D92380C1-E038-31DF-6A70-8CB216FE9B4D}"/>
                </a:ext>
              </a:extLst>
            </p:cNvPr>
            <p:cNvSpPr/>
            <p:nvPr/>
          </p:nvSpPr>
          <p:spPr>
            <a:xfrm>
              <a:off x="2701636" y="2435705"/>
              <a:ext cx="6750275" cy="894659"/>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.cl{ </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color:red</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.fs{ font-size: 20px; }</a:t>
              </a:r>
            </a:p>
          </p:txBody>
        </p:sp>
      </p:grpSp>
      <p:grpSp>
        <p:nvGrpSpPr>
          <p:cNvPr id="18" name="组合 17">
            <a:extLst>
              <a:ext uri="{FF2B5EF4-FFF2-40B4-BE49-F238E27FC236}">
                <a16:creationId xmlns:a16="http://schemas.microsoft.com/office/drawing/2014/main" id="{606A36BA-2EA4-3B83-CA9E-79CC87B2D095}"/>
              </a:ext>
            </a:extLst>
          </p:cNvPr>
          <p:cNvGrpSpPr/>
          <p:nvPr/>
        </p:nvGrpSpPr>
        <p:grpSpPr>
          <a:xfrm>
            <a:off x="1855585" y="5800193"/>
            <a:ext cx="8168917" cy="872893"/>
            <a:chOff x="1707502" y="2404740"/>
            <a:chExt cx="8168917" cy="872893"/>
          </a:xfrm>
        </p:grpSpPr>
        <p:sp>
          <p:nvSpPr>
            <p:cNvPr id="19" name="矩形: 圆角 18">
              <a:extLst>
                <a:ext uri="{FF2B5EF4-FFF2-40B4-BE49-F238E27FC236}">
                  <a16:creationId xmlns:a16="http://schemas.microsoft.com/office/drawing/2014/main" id="{8F897BC7-9E79-BC8F-2056-A761187CA409}"/>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8FA71FAF-552D-D08D-1E8B-072E2AA9EBF9}"/>
                </a:ext>
              </a:extLst>
            </p:cNvPr>
            <p:cNvSpPr/>
            <p:nvPr/>
          </p:nvSpPr>
          <p:spPr>
            <a:xfrm>
              <a:off x="2701636" y="2446636"/>
              <a:ext cx="7174783"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 class="cl fs"&gt; class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选择器的使用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&lt;/p&gt; </a:t>
              </a:r>
            </a:p>
          </p:txBody>
        </p:sp>
      </p:grpSp>
    </p:spTree>
    <p:extLst>
      <p:ext uri="{BB962C8B-B14F-4D97-AF65-F5344CB8AC3E}">
        <p14:creationId xmlns:p14="http://schemas.microsoft.com/office/powerpoint/2010/main" val="428566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F176D1D3-2DAE-F25C-7300-01B8215DD0C3}"/>
              </a:ext>
            </a:extLst>
          </p:cNvPr>
          <p:cNvSpPr/>
          <p:nvPr/>
        </p:nvSpPr>
        <p:spPr>
          <a:xfrm>
            <a:off x="725430" y="1093706"/>
            <a:ext cx="10741139" cy="224196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选择器和类选择器类似，都是针对特定属性的属性值进行匹配。但是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属性具有唯一性，一个网页文件中只能有一个标签使用某一</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的属性值。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选择器的基本语法格式如下所示：</a:t>
            </a:r>
          </a:p>
          <a:p>
            <a:pPr>
              <a:lnSpc>
                <a:spcPct val="150000"/>
              </a:lnSpc>
              <a:spcBef>
                <a:spcPct val="0"/>
              </a:spcBef>
              <a:buClr>
                <a:srgbClr val="006BBC"/>
              </a:buClr>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#idValue {property: value;}</a:t>
            </a:r>
          </a:p>
        </p:txBody>
      </p:sp>
      <p:sp>
        <p:nvSpPr>
          <p:cNvPr id="3" name="矩形 2">
            <a:extLst>
              <a:ext uri="{FF2B5EF4-FFF2-40B4-BE49-F238E27FC236}">
                <a16:creationId xmlns:a16="http://schemas.microsoft.com/office/drawing/2014/main" id="{23B0B854-0958-9598-C5A1-2C0F1C9F8F3E}"/>
              </a:ext>
            </a:extLst>
          </p:cNvPr>
          <p:cNvSpPr/>
          <p:nvPr/>
        </p:nvSpPr>
        <p:spPr>
          <a:xfrm>
            <a:off x="725430" y="3639621"/>
            <a:ext cx="1454244" cy="559769"/>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楷体" panose="02010609060101010101" pitchFamily="49" charset="-122"/>
                <a:ea typeface="楷体" panose="02010609060101010101" pitchFamily="49" charset="-122"/>
              </a:rPr>
              <a:t>示例：</a:t>
            </a:r>
            <a:endParaRPr lang="en-US" altLang="zh-CN" dirty="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688866E1-BEA0-1EA1-22E0-9113A56C6313}"/>
              </a:ext>
            </a:extLst>
          </p:cNvPr>
          <p:cNvGrpSpPr/>
          <p:nvPr/>
        </p:nvGrpSpPr>
        <p:grpSpPr>
          <a:xfrm>
            <a:off x="1775758" y="4302543"/>
            <a:ext cx="8168917" cy="503561"/>
            <a:chOff x="1707502" y="2404740"/>
            <a:chExt cx="8168917" cy="503561"/>
          </a:xfrm>
        </p:grpSpPr>
        <p:sp>
          <p:nvSpPr>
            <p:cNvPr id="8" name="矩形: 圆角 7">
              <a:extLst>
                <a:ext uri="{FF2B5EF4-FFF2-40B4-BE49-F238E27FC236}">
                  <a16:creationId xmlns:a16="http://schemas.microsoft.com/office/drawing/2014/main" id="{9DDAFE91-0E7D-3637-235C-88289E1E144E}"/>
                </a:ext>
              </a:extLst>
            </p:cNvPr>
            <p:cNvSpPr/>
            <p:nvPr/>
          </p:nvSpPr>
          <p:spPr>
            <a:xfrm>
              <a:off x="1707502" y="2404740"/>
              <a:ext cx="8168917" cy="453125"/>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413E304-4BD3-E638-8265-BDF14CE23886}"/>
                </a:ext>
              </a:extLst>
            </p:cNvPr>
            <p:cNvSpPr/>
            <p:nvPr/>
          </p:nvSpPr>
          <p:spPr>
            <a:xfrm>
              <a:off x="3002903" y="2446636"/>
              <a:ext cx="6449008"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CSS</a:t>
              </a:r>
              <a:r>
                <a:rPr lang="zh-CN" altLang="en-US" dirty="0">
                  <a:latin typeface="Times New Roman" panose="02020603050405020304" pitchFamily="18" charset="0"/>
                  <a:cs typeface="Times New Roman" panose="02020603050405020304" pitchFamily="18" charset="0"/>
                </a:rPr>
                <a:t>代码             </a:t>
              </a:r>
              <a:r>
                <a:rPr lang="en-US" altLang="zh-CN" dirty="0">
                  <a:latin typeface="Times New Roman" panose="02020603050405020304" pitchFamily="18" charset="0"/>
                  <a:cs typeface="Times New Roman" panose="02020603050405020304" pitchFamily="18" charset="0"/>
                </a:rPr>
                <a:t>#fs{color:red;font-size:25px;}</a:t>
              </a:r>
            </a:p>
          </p:txBody>
        </p:sp>
      </p:grpSp>
      <p:grpSp>
        <p:nvGrpSpPr>
          <p:cNvPr id="5" name="组合 4">
            <a:extLst>
              <a:ext uri="{FF2B5EF4-FFF2-40B4-BE49-F238E27FC236}">
                <a16:creationId xmlns:a16="http://schemas.microsoft.com/office/drawing/2014/main" id="{F37567DB-CD08-98EA-A59F-8A8271AF6A5A}"/>
              </a:ext>
            </a:extLst>
          </p:cNvPr>
          <p:cNvGrpSpPr/>
          <p:nvPr/>
        </p:nvGrpSpPr>
        <p:grpSpPr>
          <a:xfrm>
            <a:off x="1775758" y="4831391"/>
            <a:ext cx="8168917" cy="872893"/>
            <a:chOff x="1707502" y="2404740"/>
            <a:chExt cx="8168917" cy="872893"/>
          </a:xfrm>
        </p:grpSpPr>
        <p:sp>
          <p:nvSpPr>
            <p:cNvPr id="6" name="矩形: 圆角 5">
              <a:extLst>
                <a:ext uri="{FF2B5EF4-FFF2-40B4-BE49-F238E27FC236}">
                  <a16:creationId xmlns:a16="http://schemas.microsoft.com/office/drawing/2014/main" id="{37C3503F-E95D-D4B9-4447-214DA4BBF854}"/>
                </a:ext>
              </a:extLst>
            </p:cNvPr>
            <p:cNvSpPr/>
            <p:nvPr/>
          </p:nvSpPr>
          <p:spPr>
            <a:xfrm>
              <a:off x="1707502" y="2404740"/>
              <a:ext cx="8168917" cy="872893"/>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B7FFA01A-1533-6DB7-F6CC-A605D8A9E3B7}"/>
                </a:ext>
              </a:extLst>
            </p:cNvPr>
            <p:cNvSpPr/>
            <p:nvPr/>
          </p:nvSpPr>
          <p:spPr>
            <a:xfrm>
              <a:off x="3002903" y="2446636"/>
              <a:ext cx="6449008" cy="830997"/>
            </a:xfrm>
            <a:prstGeom prst="rect">
              <a:avLst/>
            </a:prstGeom>
            <a:solidFill>
              <a:schemeClr val="accent2">
                <a:lumMod val="20000"/>
                <a:lumOff val="80000"/>
              </a:schemeClr>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HTML</a:t>
              </a:r>
              <a:r>
                <a:rPr lang="zh-CN" altLang="en-US" dirty="0">
                  <a:latin typeface="Times New Roman" panose="02020603050405020304" pitchFamily="18" charset="0"/>
                  <a:cs typeface="Times New Roman" panose="02020603050405020304" pitchFamily="18" charset="0"/>
                </a:rPr>
                <a:t>代吗          </a:t>
              </a:r>
              <a:r>
                <a:rPr lang="en-US" altLang="zh-CN" dirty="0">
                  <a:latin typeface="Times New Roman" panose="02020603050405020304" pitchFamily="18" charset="0"/>
                  <a:cs typeface="Times New Roman" panose="02020603050405020304" pitchFamily="18" charset="0"/>
                </a:rPr>
                <a:t>&lt;p id="fs"&gt;id</a:t>
              </a:r>
              <a:r>
                <a:rPr lang="zh-CN" altLang="en-US" dirty="0">
                  <a:latin typeface="Times New Roman" panose="02020603050405020304" pitchFamily="18" charset="0"/>
                  <a:cs typeface="Times New Roman" panose="02020603050405020304" pitchFamily="18" charset="0"/>
                </a:rPr>
                <a:t>选择器的使用</a:t>
              </a:r>
              <a:r>
                <a:rPr lang="en-US" altLang="zh-CN" dirty="0">
                  <a:latin typeface="Times New Roman" panose="02020603050405020304" pitchFamily="18" charset="0"/>
                  <a:cs typeface="Times New Roman" panose="02020603050405020304" pitchFamily="18" charset="0"/>
                </a:rPr>
                <a:t>&lt;/p&gt;</a:t>
              </a:r>
            </a:p>
          </p:txBody>
        </p:sp>
      </p:grpSp>
      <p:sp>
        <p:nvSpPr>
          <p:cNvPr id="28" name="矩形 27">
            <a:extLst>
              <a:ext uri="{FF2B5EF4-FFF2-40B4-BE49-F238E27FC236}">
                <a16:creationId xmlns:a16="http://schemas.microsoft.com/office/drawing/2014/main" id="{A4D768EF-C500-3965-8533-EED50D40384A}"/>
              </a:ext>
            </a:extLst>
          </p:cNvPr>
          <p:cNvSpPr/>
          <p:nvPr/>
        </p:nvSpPr>
        <p:spPr>
          <a:xfrm>
            <a:off x="1074057" y="2930310"/>
            <a:ext cx="1313543" cy="4384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6487C40E-6DC6-C1D9-D3CD-B9AE171DE8B3}"/>
              </a:ext>
            </a:extLst>
          </p:cNvPr>
          <p:cNvCxnSpPr>
            <a:cxnSpLocks/>
          </p:cNvCxnSpPr>
          <p:nvPr/>
        </p:nvCxnSpPr>
        <p:spPr>
          <a:xfrm flipH="1" flipV="1">
            <a:off x="2274799" y="3391203"/>
            <a:ext cx="225602" cy="414970"/>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882713A-4C11-57A0-E6D6-4243A4043DF3}"/>
              </a:ext>
            </a:extLst>
          </p:cNvPr>
          <p:cNvSpPr txBox="1"/>
          <p:nvPr/>
        </p:nvSpPr>
        <p:spPr>
          <a:xfrm>
            <a:off x="2387600" y="3665399"/>
            <a:ext cx="4054764" cy="461665"/>
          </a:xfrm>
          <a:prstGeom prst="rect">
            <a:avLst/>
          </a:prstGeom>
          <a:noFill/>
        </p:spPr>
        <p:txBody>
          <a:bodyPr wrap="square">
            <a:spAutoFit/>
          </a:bodyPr>
          <a:lstStyle/>
          <a:p>
            <a:pPr algn="ct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”为前缀，后面为</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名</a:t>
            </a:r>
            <a:endParaRPr lang="zh-CN" altLang="en-US" sz="2400" dirty="0">
              <a:solidFill>
                <a:srgbClr val="FF0000"/>
              </a:solidFill>
            </a:endParaRPr>
          </a:p>
        </p:txBody>
      </p:sp>
    </p:spTree>
    <p:extLst>
      <p:ext uri="{BB962C8B-B14F-4D97-AF65-F5344CB8AC3E}">
        <p14:creationId xmlns:p14="http://schemas.microsoft.com/office/powerpoint/2010/main" val="47498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9" name="矩形 8">
            <a:extLst>
              <a:ext uri="{FF2B5EF4-FFF2-40B4-BE49-F238E27FC236}">
                <a16:creationId xmlns:a16="http://schemas.microsoft.com/office/drawing/2014/main" id="{97779C53-7BD4-F38B-DD6B-F17F952A9EF3}"/>
              </a:ext>
            </a:extLst>
          </p:cNvPr>
          <p:cNvSpPr/>
          <p:nvPr/>
        </p:nvSpPr>
        <p:spPr>
          <a:xfrm>
            <a:off x="783487" y="1427628"/>
            <a:ext cx="10741139" cy="6568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类选择器与</a:t>
            </a:r>
            <a:r>
              <a:rPr lang="en-US" altLang="zh-CN" sz="2800"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选择器主要有以下两种区别：</a:t>
            </a:r>
            <a:endParaRPr lang="en-US" altLang="zh-CN" sz="28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AFFD4971-7BBD-9014-BD91-43B78CAE2F78}"/>
              </a:ext>
            </a:extLst>
          </p:cNvPr>
          <p:cNvSpPr/>
          <p:nvPr/>
        </p:nvSpPr>
        <p:spPr>
          <a:xfrm>
            <a:off x="1123348" y="2594343"/>
            <a:ext cx="1224831" cy="1224831"/>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1" name="组合 10">
            <a:extLst>
              <a:ext uri="{FF2B5EF4-FFF2-40B4-BE49-F238E27FC236}">
                <a16:creationId xmlns:a16="http://schemas.microsoft.com/office/drawing/2014/main" id="{715D5E62-027E-44F9-FE1B-9691A0ACAFD7}"/>
              </a:ext>
            </a:extLst>
          </p:cNvPr>
          <p:cNvGrpSpPr/>
          <p:nvPr/>
        </p:nvGrpSpPr>
        <p:grpSpPr>
          <a:xfrm>
            <a:off x="2492195" y="2594343"/>
            <a:ext cx="8712968" cy="1224831"/>
            <a:chOff x="2351584" y="1588958"/>
            <a:chExt cx="8712968" cy="1224831"/>
          </a:xfrm>
        </p:grpSpPr>
        <p:sp>
          <p:nvSpPr>
            <p:cNvPr id="21" name="矩形 20">
              <a:extLst>
                <a:ext uri="{FF2B5EF4-FFF2-40B4-BE49-F238E27FC236}">
                  <a16:creationId xmlns:a16="http://schemas.microsoft.com/office/drawing/2014/main" id="{ED1DC0C0-B249-8F71-03A0-D27B7D102D7C}"/>
                </a:ext>
              </a:extLst>
            </p:cNvPr>
            <p:cNvSpPr/>
            <p:nvPr/>
          </p:nvSpPr>
          <p:spPr>
            <a:xfrm>
              <a:off x="2351584" y="1588958"/>
              <a:ext cx="8712968"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22" name="矩形 21">
              <a:extLst>
                <a:ext uri="{FF2B5EF4-FFF2-40B4-BE49-F238E27FC236}">
                  <a16:creationId xmlns:a16="http://schemas.microsoft.com/office/drawing/2014/main" id="{075FAE10-C665-858F-B0D5-E50F274681AA}"/>
                </a:ext>
              </a:extLst>
            </p:cNvPr>
            <p:cNvSpPr/>
            <p:nvPr/>
          </p:nvSpPr>
          <p:spPr>
            <a:xfrm>
              <a:off x="2696546" y="1623949"/>
              <a:ext cx="7848872"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类选择器可以给任意数量的标签定义样式，但</a:t>
              </a:r>
              <a:r>
                <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选择器只能使用一次，用于标记唯一性的内容。</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13" name="组合 12">
            <a:extLst>
              <a:ext uri="{FF2B5EF4-FFF2-40B4-BE49-F238E27FC236}">
                <a16:creationId xmlns:a16="http://schemas.microsoft.com/office/drawing/2014/main" id="{D5414D2E-000C-CEC8-916F-D73BEEC36E33}"/>
              </a:ext>
            </a:extLst>
          </p:cNvPr>
          <p:cNvGrpSpPr/>
          <p:nvPr/>
        </p:nvGrpSpPr>
        <p:grpSpPr>
          <a:xfrm>
            <a:off x="2478907" y="4067655"/>
            <a:ext cx="8712968" cy="1224831"/>
            <a:chOff x="2351584" y="3062269"/>
            <a:chExt cx="8712968" cy="1224831"/>
          </a:xfrm>
        </p:grpSpPr>
        <p:sp>
          <p:nvSpPr>
            <p:cNvPr id="19" name="矩形 18">
              <a:extLst>
                <a:ext uri="{FF2B5EF4-FFF2-40B4-BE49-F238E27FC236}">
                  <a16:creationId xmlns:a16="http://schemas.microsoft.com/office/drawing/2014/main" id="{CBBFC1BB-7F72-C1BE-BA9C-EC601D62CC86}"/>
                </a:ext>
              </a:extLst>
            </p:cNvPr>
            <p:cNvSpPr/>
            <p:nvPr/>
          </p:nvSpPr>
          <p:spPr>
            <a:xfrm>
              <a:off x="2351584" y="3062269"/>
              <a:ext cx="8712968" cy="122483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20" name="矩形 19">
              <a:extLst>
                <a:ext uri="{FF2B5EF4-FFF2-40B4-BE49-F238E27FC236}">
                  <a16:creationId xmlns:a16="http://schemas.microsoft.com/office/drawing/2014/main" id="{02F8AFC6-929C-5002-058B-E88497EDBD37}"/>
                </a:ext>
              </a:extLst>
            </p:cNvPr>
            <p:cNvSpPr/>
            <p:nvPr/>
          </p:nvSpPr>
          <p:spPr>
            <a:xfrm>
              <a:off x="2876938" y="3356992"/>
              <a:ext cx="5655715" cy="576248"/>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en-US" altLang="zh-CN"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选择器比类选择器具有更高的优先级。</a:t>
              </a:r>
            </a:p>
          </p:txBody>
        </p:sp>
      </p:grpSp>
      <p:sp>
        <p:nvSpPr>
          <p:cNvPr id="16" name="矩形 15">
            <a:extLst>
              <a:ext uri="{FF2B5EF4-FFF2-40B4-BE49-F238E27FC236}">
                <a16:creationId xmlns:a16="http://schemas.microsoft.com/office/drawing/2014/main" id="{CEC90336-31E1-20E1-7082-0655130AF693}"/>
              </a:ext>
            </a:extLst>
          </p:cNvPr>
          <p:cNvSpPr/>
          <p:nvPr/>
        </p:nvSpPr>
        <p:spPr>
          <a:xfrm>
            <a:off x="1123348" y="4067655"/>
            <a:ext cx="1224831" cy="12248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17" name="iṧḻídè">
            <a:extLst>
              <a:ext uri="{FF2B5EF4-FFF2-40B4-BE49-F238E27FC236}">
                <a16:creationId xmlns:a16="http://schemas.microsoft.com/office/drawing/2014/main" id="{2C8647F5-D83B-398D-4D62-31A8C0E1A859}"/>
              </a:ext>
            </a:extLst>
          </p:cNvPr>
          <p:cNvSpPr/>
          <p:nvPr/>
        </p:nvSpPr>
        <p:spPr bwMode="auto">
          <a:xfrm>
            <a:off x="1348962" y="304857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18" name="iṧḻídè">
            <a:extLst>
              <a:ext uri="{FF2B5EF4-FFF2-40B4-BE49-F238E27FC236}">
                <a16:creationId xmlns:a16="http://schemas.microsoft.com/office/drawing/2014/main" id="{1540D8B8-319A-E5E2-213B-DA88F71816B9}"/>
              </a:ext>
            </a:extLst>
          </p:cNvPr>
          <p:cNvSpPr/>
          <p:nvPr/>
        </p:nvSpPr>
        <p:spPr bwMode="auto">
          <a:xfrm>
            <a:off x="1348962" y="4528887"/>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92915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8">
            <a:extLst>
              <a:ext uri="{FF2B5EF4-FFF2-40B4-BE49-F238E27FC236}">
                <a16:creationId xmlns:a16="http://schemas.microsoft.com/office/drawing/2014/main" id="{0FFCCE52-81D4-C26E-5A3E-4AD3E57D9410}"/>
              </a:ext>
            </a:extLst>
          </p:cNvPr>
          <p:cNvSpPr txBox="1"/>
          <p:nvPr/>
        </p:nvSpPr>
        <p:spPr>
          <a:xfrm>
            <a:off x="1680578" y="1817384"/>
            <a:ext cx="8644578" cy="2872375"/>
          </a:xfrm>
          <a:prstGeom prst="rect">
            <a:avLst/>
          </a:prstGeom>
          <a:noFill/>
        </p:spPr>
        <p:txBody>
          <a:bodyPr wrap="square" lIns="91428" tIns="45713" rIns="91428" bIns="45713" rtlCol="0">
            <a:spAutoFit/>
          </a:bodyPr>
          <a:lstStyle/>
          <a:p>
            <a:pPr lvl="0" algn="ctr">
              <a:lnSpc>
                <a:spcPct val="150000"/>
              </a:lnSpc>
              <a:defRPr/>
            </a:pPr>
            <a:r>
              <a:rPr lang="zh-CN" altLang="en-US" sz="6400" b="1" dirty="0">
                <a:solidFill>
                  <a:srgbClr val="0070C0"/>
                </a:solidFill>
                <a:latin typeface="Times New Roman" panose="02020603050405020304"/>
                <a:ea typeface="微软雅黑" panose="020B0503020204020204" charset="-122"/>
                <a:cs typeface="+mn-ea"/>
                <a:sym typeface="+mn-lt"/>
              </a:rPr>
              <a:t>第</a:t>
            </a:r>
            <a:r>
              <a:rPr lang="en-US" altLang="zh-CN" sz="6400" b="1" dirty="0">
                <a:solidFill>
                  <a:srgbClr val="0070C0"/>
                </a:solidFill>
                <a:latin typeface="Times New Roman" panose="02020603050405020304"/>
                <a:ea typeface="微软雅黑" panose="020B0503020204020204" charset="-122"/>
                <a:cs typeface="+mn-ea"/>
                <a:sym typeface="+mn-lt"/>
              </a:rPr>
              <a:t>03</a:t>
            </a:r>
            <a:r>
              <a:rPr lang="zh-CN" altLang="en-US" sz="6400" b="1" dirty="0">
                <a:solidFill>
                  <a:srgbClr val="0070C0"/>
                </a:solidFill>
                <a:latin typeface="Times New Roman" panose="02020603050405020304"/>
                <a:ea typeface="微软雅黑" panose="020B0503020204020204" charset="-122"/>
                <a:cs typeface="+mn-ea"/>
                <a:sym typeface="+mn-lt"/>
              </a:rPr>
              <a:t>章</a:t>
            </a:r>
            <a:endParaRPr lang="en-US" altLang="zh-CN" sz="6400" b="1" dirty="0">
              <a:solidFill>
                <a:srgbClr val="0070C0"/>
              </a:solidFill>
              <a:latin typeface="Times New Roman" panose="02020603050405020304"/>
              <a:ea typeface="微软雅黑" panose="020B0503020204020204" charset="-122"/>
              <a:cs typeface="+mn-ea"/>
              <a:sym typeface="+mn-lt"/>
            </a:endParaRPr>
          </a:p>
          <a:p>
            <a:pPr lvl="0" algn="ctr">
              <a:lnSpc>
                <a:spcPct val="150000"/>
              </a:lnSpc>
              <a:defRPr/>
            </a:pPr>
            <a:r>
              <a:rPr lang="en-US" altLang="zh-CN" sz="6400" b="1" dirty="0">
                <a:solidFill>
                  <a:srgbClr val="0070C0"/>
                </a:solidFill>
                <a:latin typeface="Times New Roman" panose="02020603050405020304"/>
                <a:ea typeface="微软雅黑" panose="020B0503020204020204" charset="-122"/>
                <a:cs typeface="+mn-ea"/>
                <a:sym typeface="+mn-lt"/>
              </a:rPr>
              <a:t>CSS</a:t>
            </a:r>
            <a:r>
              <a:rPr lang="zh-CN" altLang="en-US" sz="6400" b="1" dirty="0">
                <a:solidFill>
                  <a:srgbClr val="0070C0"/>
                </a:solidFill>
                <a:latin typeface="Times New Roman" panose="02020603050405020304"/>
                <a:ea typeface="微软雅黑" panose="020B0503020204020204" charset="-122"/>
                <a:cs typeface="+mn-ea"/>
                <a:sym typeface="+mn-lt"/>
              </a:rPr>
              <a:t>样式表</a:t>
            </a:r>
            <a:endParaRPr kumimoji="0" lang="zh-CN" altLang="en-US" sz="64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sym typeface="+mn-lt"/>
            </a:endParaRPr>
          </a:p>
        </p:txBody>
      </p:sp>
      <p:cxnSp>
        <p:nvCxnSpPr>
          <p:cNvPr id="29" name="直接连接符 28">
            <a:extLst>
              <a:ext uri="{FF2B5EF4-FFF2-40B4-BE49-F238E27FC236}">
                <a16:creationId xmlns:a16="http://schemas.microsoft.com/office/drawing/2014/main" id="{C412EB86-C9FF-4E59-2BBC-61A7CBE329F2}"/>
              </a:ext>
            </a:extLst>
          </p:cNvPr>
          <p:cNvCxnSpPr>
            <a:cxnSpLocks/>
          </p:cNvCxnSpPr>
          <p:nvPr/>
        </p:nvCxnSpPr>
        <p:spPr>
          <a:xfrm>
            <a:off x="2195891" y="4689759"/>
            <a:ext cx="81292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0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28"/>
                                        </p:tgtEl>
                                        <p:attrNameLst>
                                          <p:attrName>ppt_y</p:attrName>
                                        </p:attrNameLst>
                                      </p:cBhvr>
                                      <p:tavLst>
                                        <p:tav tm="0">
                                          <p:val>
                                            <p:strVal val="#ppt_y"/>
                                          </p:val>
                                        </p:tav>
                                        <p:tav tm="100000">
                                          <p:val>
                                            <p:strVal val="#ppt_y"/>
                                          </p:val>
                                        </p:tav>
                                      </p:tavLst>
                                    </p:anim>
                                    <p:anim calcmode="lin" valueType="num">
                                      <p:cBhvr>
                                        <p:cTn id="9" dur="7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28"/>
                                        </p:tgtEl>
                                      </p:cBhvr>
                                    </p:animEffect>
                                  </p:childTnLst>
                                </p:cTn>
                              </p:par>
                            </p:childTnLst>
                          </p:cTn>
                        </p:par>
                        <p:par>
                          <p:cTn id="12" fill="hold">
                            <p:stCondLst>
                              <p:cond delay="1763"/>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711270CC-1A22-06DF-9B18-27E74D211C2C}"/>
              </a:ext>
            </a:extLst>
          </p:cNvPr>
          <p:cNvGrpSpPr/>
          <p:nvPr/>
        </p:nvGrpSpPr>
        <p:grpSpPr>
          <a:xfrm>
            <a:off x="911424" y="1376772"/>
            <a:ext cx="10369152" cy="1296143"/>
            <a:chOff x="1055440" y="1328767"/>
            <a:chExt cx="10369152" cy="1080120"/>
          </a:xfrm>
        </p:grpSpPr>
        <p:sp>
          <p:nvSpPr>
            <p:cNvPr id="46" name="矩形 45">
              <a:extLst>
                <a:ext uri="{FF2B5EF4-FFF2-40B4-BE49-F238E27FC236}">
                  <a16:creationId xmlns:a16="http://schemas.microsoft.com/office/drawing/2014/main" id="{698E2A2C-15E2-2281-A5F7-8DC6B75CC9C3}"/>
                </a:ext>
              </a:extLst>
            </p:cNvPr>
            <p:cNvSpPr/>
            <p:nvPr/>
          </p:nvSpPr>
          <p:spPr>
            <a:xfrm>
              <a:off x="1127448" y="1346164"/>
              <a:ext cx="10297144" cy="94187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just" defTabSz="914400">
                <a:lnSpc>
                  <a:spcPct val="150000"/>
                </a:lnSpc>
                <a:defRPr/>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将多种选择器进行搭配，可以构成一种复合选择器，也称为组合选择器，也就是将标签选择器、类选择器和</a:t>
              </a:r>
              <a:r>
                <a:rPr lang="en-US" altLang="zh-CN" dirty="0">
                  <a:latin typeface="Times New Roman" panose="02020603050405020304" pitchFamily="18" charset="0"/>
                  <a:ea typeface="楷体" panose="02010609060101010101" pitchFamily="49" charset="-122"/>
                  <a:cs typeface="Times New Roman" panose="02020603050405020304" pitchFamily="18" charset="0"/>
                </a:rPr>
                <a:t>id</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选择器组合起来使用。</a:t>
              </a:r>
            </a:p>
          </p:txBody>
        </p:sp>
        <p:sp>
          <p:nvSpPr>
            <p:cNvPr id="47" name="矩形 46">
              <a:extLst>
                <a:ext uri="{FF2B5EF4-FFF2-40B4-BE49-F238E27FC236}">
                  <a16:creationId xmlns:a16="http://schemas.microsoft.com/office/drawing/2014/main" id="{986FB11A-3CA9-3CE0-34C9-1EA0C03D7F6E}"/>
                </a:ext>
              </a:extLst>
            </p:cNvPr>
            <p:cNvSpPr/>
            <p:nvPr/>
          </p:nvSpPr>
          <p:spPr>
            <a:xfrm>
              <a:off x="1055440" y="1328767"/>
              <a:ext cx="10297144" cy="108012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 name="组合 2">
            <a:extLst>
              <a:ext uri="{FF2B5EF4-FFF2-40B4-BE49-F238E27FC236}">
                <a16:creationId xmlns:a16="http://schemas.microsoft.com/office/drawing/2014/main" id="{ACF1239B-95EA-DF55-B9C6-A1A94772E1FF}"/>
              </a:ext>
            </a:extLst>
          </p:cNvPr>
          <p:cNvGrpSpPr/>
          <p:nvPr/>
        </p:nvGrpSpPr>
        <p:grpSpPr>
          <a:xfrm>
            <a:off x="983110" y="2983014"/>
            <a:ext cx="3805695" cy="1134862"/>
            <a:chOff x="3003133" y="5526768"/>
            <a:chExt cx="1345439" cy="1134862"/>
          </a:xfrm>
        </p:grpSpPr>
        <p:grpSp>
          <p:nvGrpSpPr>
            <p:cNvPr id="42" name="组合 41">
              <a:extLst>
                <a:ext uri="{FF2B5EF4-FFF2-40B4-BE49-F238E27FC236}">
                  <a16:creationId xmlns:a16="http://schemas.microsoft.com/office/drawing/2014/main" id="{CC0AA8FB-1733-791B-FACD-7B6AC18DF996}"/>
                </a:ext>
              </a:extLst>
            </p:cNvPr>
            <p:cNvGrpSpPr/>
            <p:nvPr/>
          </p:nvGrpSpPr>
          <p:grpSpPr>
            <a:xfrm>
              <a:off x="3003133" y="5599602"/>
              <a:ext cx="1286817" cy="416840"/>
              <a:chOff x="1111177" y="6729458"/>
              <a:chExt cx="1286817" cy="416840"/>
            </a:xfrm>
          </p:grpSpPr>
          <p:sp>
            <p:nvSpPr>
              <p:cNvPr id="44" name="圆角矩形 56">
                <a:extLst>
                  <a:ext uri="{FF2B5EF4-FFF2-40B4-BE49-F238E27FC236}">
                    <a16:creationId xmlns:a16="http://schemas.microsoft.com/office/drawing/2014/main" id="{41DEE8FA-D5C1-C6BA-39A9-73A25E351351}"/>
                  </a:ext>
                </a:extLst>
              </p:cNvPr>
              <p:cNvSpPr/>
              <p:nvPr/>
            </p:nvSpPr>
            <p:spPr>
              <a:xfrm>
                <a:off x="1111177" y="6729458"/>
                <a:ext cx="1286817" cy="41684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5" name="圆角矩形 57">
                <a:extLst>
                  <a:ext uri="{FF2B5EF4-FFF2-40B4-BE49-F238E27FC236}">
                    <a16:creationId xmlns:a16="http://schemas.microsoft.com/office/drawing/2014/main" id="{2A533AEF-C837-527C-B38B-B55450082987}"/>
                  </a:ext>
                </a:extLst>
              </p:cNvPr>
              <p:cNvSpPr/>
              <p:nvPr/>
            </p:nvSpPr>
            <p:spPr>
              <a:xfrm>
                <a:off x="1153143" y="6738072"/>
                <a:ext cx="1197917" cy="408225"/>
              </a:xfrm>
              <a:prstGeom prst="roundRect">
                <a:avLst>
                  <a:gd name="adj" fmla="val 5000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43" name="矩形 42">
              <a:extLst>
                <a:ext uri="{FF2B5EF4-FFF2-40B4-BE49-F238E27FC236}">
                  <a16:creationId xmlns:a16="http://schemas.microsoft.com/office/drawing/2014/main" id="{C7A29A03-A1F2-50F9-D158-A3C935C40C91}"/>
                </a:ext>
              </a:extLst>
            </p:cNvPr>
            <p:cNvSpPr/>
            <p:nvPr/>
          </p:nvSpPr>
          <p:spPr>
            <a:xfrm>
              <a:off x="3076926" y="5526768"/>
              <a:ext cx="1271646" cy="113486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defRPr/>
              </a:pPr>
              <a:r>
                <a:rPr lang="zh-CN" altLang="en-US" dirty="0">
                  <a:solidFill>
                    <a:srgbClr val="0070C0"/>
                  </a:solidFill>
                  <a:latin typeface="Times New Roman" panose="02020603050405020304" pitchFamily="18" charset="0"/>
                  <a:ea typeface="微软雅黑" panose="020B0503020204020204" charset="-122"/>
                </a:rPr>
                <a:t>组合方式很多，可以是：</a:t>
              </a:r>
              <a:endParaRPr kumimoji="0" lang="en-US" altLang="zh-CN"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mn-cs"/>
              </a:endParaRPr>
            </a:p>
          </p:txBody>
        </p:sp>
      </p:grpSp>
      <p:grpSp>
        <p:nvGrpSpPr>
          <p:cNvPr id="4" name="组合 3">
            <a:extLst>
              <a:ext uri="{FF2B5EF4-FFF2-40B4-BE49-F238E27FC236}">
                <a16:creationId xmlns:a16="http://schemas.microsoft.com/office/drawing/2014/main" id="{6E613786-C2A0-DC04-744E-38A5FB6E6831}"/>
              </a:ext>
            </a:extLst>
          </p:cNvPr>
          <p:cNvGrpSpPr/>
          <p:nvPr/>
        </p:nvGrpSpPr>
        <p:grpSpPr>
          <a:xfrm>
            <a:off x="990697" y="3895657"/>
            <a:ext cx="5128917" cy="1184233"/>
            <a:chOff x="695400" y="1876342"/>
            <a:chExt cx="6515167" cy="1727726"/>
          </a:xfrm>
        </p:grpSpPr>
        <p:grpSp>
          <p:nvGrpSpPr>
            <p:cNvPr id="35" name="组合 34">
              <a:extLst>
                <a:ext uri="{FF2B5EF4-FFF2-40B4-BE49-F238E27FC236}">
                  <a16:creationId xmlns:a16="http://schemas.microsoft.com/office/drawing/2014/main" id="{080E9CE5-3E8E-8A53-2492-424DF2B27C6B}"/>
                </a:ext>
              </a:extLst>
            </p:cNvPr>
            <p:cNvGrpSpPr/>
            <p:nvPr/>
          </p:nvGrpSpPr>
          <p:grpSpPr>
            <a:xfrm>
              <a:off x="695400" y="1876342"/>
              <a:ext cx="980171" cy="862894"/>
              <a:chOff x="695400" y="1876342"/>
              <a:chExt cx="980171" cy="862894"/>
            </a:xfrm>
          </p:grpSpPr>
          <p:grpSp>
            <p:nvGrpSpPr>
              <p:cNvPr id="38" name="组合 37">
                <a:extLst>
                  <a:ext uri="{FF2B5EF4-FFF2-40B4-BE49-F238E27FC236}">
                    <a16:creationId xmlns:a16="http://schemas.microsoft.com/office/drawing/2014/main" id="{92AC8311-D63B-F996-B1BD-1CFEE77DDCD9}"/>
                  </a:ext>
                </a:extLst>
              </p:cNvPr>
              <p:cNvGrpSpPr/>
              <p:nvPr/>
            </p:nvGrpSpPr>
            <p:grpSpPr>
              <a:xfrm>
                <a:off x="695400" y="1916832"/>
                <a:ext cx="863525" cy="822404"/>
                <a:chOff x="3378200" y="2089150"/>
                <a:chExt cx="633413" cy="603250"/>
              </a:xfrm>
            </p:grpSpPr>
            <p:sp>
              <p:nvSpPr>
                <p:cNvPr id="40" name="MH_Other_1">
                  <a:extLst>
                    <a:ext uri="{FF2B5EF4-FFF2-40B4-BE49-F238E27FC236}">
                      <a16:creationId xmlns:a16="http://schemas.microsoft.com/office/drawing/2014/main" id="{079EF0A0-A781-118B-A03B-9E6D2A431AD4}"/>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41" name="MH_Other_2">
                  <a:extLst>
                    <a:ext uri="{FF2B5EF4-FFF2-40B4-BE49-F238E27FC236}">
                      <a16:creationId xmlns:a16="http://schemas.microsoft.com/office/drawing/2014/main" id="{78A1906D-EACA-F164-2762-2A24B0FCD8A9}"/>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39" name="矩形 38">
                <a:extLst>
                  <a:ext uri="{FF2B5EF4-FFF2-40B4-BE49-F238E27FC236}">
                    <a16:creationId xmlns:a16="http://schemas.microsoft.com/office/drawing/2014/main" id="{AD369C8D-B43C-164B-E4EA-026C5B5119B0}"/>
                  </a:ext>
                </a:extLst>
              </p:cNvPr>
              <p:cNvSpPr/>
              <p:nvPr/>
            </p:nvSpPr>
            <p:spPr>
              <a:xfrm>
                <a:off x="719859" y="1876342"/>
                <a:ext cx="955712" cy="67354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（1）</a:t>
                </a:r>
                <a:endParaRPr kumimoji="0" lang="zh-CN" altLang="en-US"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36" name="矩形 35">
              <a:extLst>
                <a:ext uri="{FF2B5EF4-FFF2-40B4-BE49-F238E27FC236}">
                  <a16:creationId xmlns:a16="http://schemas.microsoft.com/office/drawing/2014/main" id="{0BEF8142-3041-5AA6-523D-EEE598E08D60}"/>
                </a:ext>
              </a:extLst>
            </p:cNvPr>
            <p:cNvSpPr/>
            <p:nvPr/>
          </p:nvSpPr>
          <p:spPr>
            <a:xfrm>
              <a:off x="1631503" y="1949026"/>
              <a:ext cx="5579064" cy="165504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dirty="0"/>
                <a:t> </a:t>
              </a:r>
              <a:r>
                <a:rPr lang="zh-CN" altLang="en-US" dirty="0">
                  <a:solidFill>
                    <a:srgbClr val="000000"/>
                  </a:solidFill>
                  <a:latin typeface="Arial" panose="020B0604020202020204"/>
                  <a:ea typeface="微软雅黑" panose="020B0503020204020204" charset="-122"/>
                  <a:cs typeface="+mn-ea"/>
                </a:rPr>
                <a:t>标签选择器和标签选择器组合 </a:t>
              </a:r>
            </a:p>
          </p:txBody>
        </p:sp>
        <p:cxnSp>
          <p:nvCxnSpPr>
            <p:cNvPr id="37" name="直接连接符 36">
              <a:extLst>
                <a:ext uri="{FF2B5EF4-FFF2-40B4-BE49-F238E27FC236}">
                  <a16:creationId xmlns:a16="http://schemas.microsoft.com/office/drawing/2014/main" id="{33F0915C-5AD2-EAA5-B7A6-AEB19424161D}"/>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6627129E-289F-8991-651B-8781F7CAD669}"/>
              </a:ext>
            </a:extLst>
          </p:cNvPr>
          <p:cNvGrpSpPr/>
          <p:nvPr/>
        </p:nvGrpSpPr>
        <p:grpSpPr>
          <a:xfrm>
            <a:off x="6023992" y="3887043"/>
            <a:ext cx="5128917" cy="1185843"/>
            <a:chOff x="695400" y="1884191"/>
            <a:chExt cx="6515167" cy="1730076"/>
          </a:xfrm>
        </p:grpSpPr>
        <p:grpSp>
          <p:nvGrpSpPr>
            <p:cNvPr id="28" name="组合 27">
              <a:extLst>
                <a:ext uri="{FF2B5EF4-FFF2-40B4-BE49-F238E27FC236}">
                  <a16:creationId xmlns:a16="http://schemas.microsoft.com/office/drawing/2014/main" id="{81A7FF53-0D42-0713-426E-066BFCB86F23}"/>
                </a:ext>
              </a:extLst>
            </p:cNvPr>
            <p:cNvGrpSpPr/>
            <p:nvPr/>
          </p:nvGrpSpPr>
          <p:grpSpPr>
            <a:xfrm>
              <a:off x="695400" y="1884191"/>
              <a:ext cx="1001447" cy="855045"/>
              <a:chOff x="695400" y="1884191"/>
              <a:chExt cx="1001447" cy="855045"/>
            </a:xfrm>
          </p:grpSpPr>
          <p:grpSp>
            <p:nvGrpSpPr>
              <p:cNvPr id="31" name="组合 30">
                <a:extLst>
                  <a:ext uri="{FF2B5EF4-FFF2-40B4-BE49-F238E27FC236}">
                    <a16:creationId xmlns:a16="http://schemas.microsoft.com/office/drawing/2014/main" id="{313A4CE6-D4C8-8BC3-115E-CF20F5AB3AA2}"/>
                  </a:ext>
                </a:extLst>
              </p:cNvPr>
              <p:cNvGrpSpPr/>
              <p:nvPr/>
            </p:nvGrpSpPr>
            <p:grpSpPr>
              <a:xfrm>
                <a:off x="695400" y="1916832"/>
                <a:ext cx="863525" cy="822404"/>
                <a:chOff x="3378200" y="2089150"/>
                <a:chExt cx="633413" cy="603250"/>
              </a:xfrm>
            </p:grpSpPr>
            <p:sp>
              <p:nvSpPr>
                <p:cNvPr id="33" name="MH_Other_1">
                  <a:extLst>
                    <a:ext uri="{FF2B5EF4-FFF2-40B4-BE49-F238E27FC236}">
                      <a16:creationId xmlns:a16="http://schemas.microsoft.com/office/drawing/2014/main" id="{AC3DF3E5-D9FE-E741-FED2-63FB18DF484D}"/>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4" name="MH_Other_2">
                  <a:extLst>
                    <a:ext uri="{FF2B5EF4-FFF2-40B4-BE49-F238E27FC236}">
                      <a16:creationId xmlns:a16="http://schemas.microsoft.com/office/drawing/2014/main" id="{07D33ACA-9838-0065-CAAC-87B7921006FD}"/>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32" name="矩形 31">
                <a:extLst>
                  <a:ext uri="{FF2B5EF4-FFF2-40B4-BE49-F238E27FC236}">
                    <a16:creationId xmlns:a16="http://schemas.microsoft.com/office/drawing/2014/main" id="{02A80960-DF8F-662B-F15B-BD57B8642FC4}"/>
                  </a:ext>
                </a:extLst>
              </p:cNvPr>
              <p:cNvSpPr/>
              <p:nvPr/>
            </p:nvSpPr>
            <p:spPr>
              <a:xfrm>
                <a:off x="741135" y="1884191"/>
                <a:ext cx="955712" cy="67354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r>
                  <a:rPr kumimoji="0" lang="en-US" altLang="zh-CN"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2</a:t>
                </a:r>
                <a:r>
                  <a:rPr kumimoji="0" lang="zh-CN" altLang="en-US"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endParaRPr kumimoji="0" lang="zh-CN" altLang="en-US"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29" name="矩形 28">
              <a:extLst>
                <a:ext uri="{FF2B5EF4-FFF2-40B4-BE49-F238E27FC236}">
                  <a16:creationId xmlns:a16="http://schemas.microsoft.com/office/drawing/2014/main" id="{609BE0FA-5D1B-2854-302A-4297816A1385}"/>
                </a:ext>
              </a:extLst>
            </p:cNvPr>
            <p:cNvSpPr/>
            <p:nvPr/>
          </p:nvSpPr>
          <p:spPr>
            <a:xfrm>
              <a:off x="1631503" y="1949026"/>
              <a:ext cx="5579064" cy="166524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dirty="0"/>
                <a:t>标签选择器和类选择器组合</a:t>
              </a:r>
              <a:endParaRPr lang="zh-CN" altLang="en-US" dirty="0">
                <a:solidFill>
                  <a:srgbClr val="000000"/>
                </a:solidFill>
                <a:latin typeface="Arial" panose="020B0604020202020204"/>
                <a:ea typeface="微软雅黑" panose="020B0503020204020204" charset="-122"/>
                <a:cs typeface="+mn-ea"/>
              </a:endParaRPr>
            </a:p>
          </p:txBody>
        </p:sp>
        <p:cxnSp>
          <p:nvCxnSpPr>
            <p:cNvPr id="30" name="直接连接符 29">
              <a:extLst>
                <a:ext uri="{FF2B5EF4-FFF2-40B4-BE49-F238E27FC236}">
                  <a16:creationId xmlns:a16="http://schemas.microsoft.com/office/drawing/2014/main" id="{513F7E03-D7B1-39F8-EAAB-8C36B4645C99}"/>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33784525-87BC-1994-AA24-DB1C62C32900}"/>
              </a:ext>
            </a:extLst>
          </p:cNvPr>
          <p:cNvGrpSpPr/>
          <p:nvPr/>
        </p:nvGrpSpPr>
        <p:grpSpPr>
          <a:xfrm>
            <a:off x="1016695" y="4989537"/>
            <a:ext cx="5128917" cy="602482"/>
            <a:chOff x="695400" y="1916832"/>
            <a:chExt cx="6515167" cy="878986"/>
          </a:xfrm>
        </p:grpSpPr>
        <p:grpSp>
          <p:nvGrpSpPr>
            <p:cNvPr id="7" name="组合 6">
              <a:extLst>
                <a:ext uri="{FF2B5EF4-FFF2-40B4-BE49-F238E27FC236}">
                  <a16:creationId xmlns:a16="http://schemas.microsoft.com/office/drawing/2014/main" id="{81B537DB-2052-2005-BCDD-F571DA419C66}"/>
                </a:ext>
              </a:extLst>
            </p:cNvPr>
            <p:cNvGrpSpPr/>
            <p:nvPr/>
          </p:nvGrpSpPr>
          <p:grpSpPr>
            <a:xfrm>
              <a:off x="695400" y="1916832"/>
              <a:ext cx="977669" cy="822404"/>
              <a:chOff x="695400" y="1916832"/>
              <a:chExt cx="977669" cy="822404"/>
            </a:xfrm>
          </p:grpSpPr>
          <p:grpSp>
            <p:nvGrpSpPr>
              <p:cNvPr id="24" name="组合 23">
                <a:extLst>
                  <a:ext uri="{FF2B5EF4-FFF2-40B4-BE49-F238E27FC236}">
                    <a16:creationId xmlns:a16="http://schemas.microsoft.com/office/drawing/2014/main" id="{6821736C-59DF-1C2F-752E-C63A672D6D91}"/>
                  </a:ext>
                </a:extLst>
              </p:cNvPr>
              <p:cNvGrpSpPr/>
              <p:nvPr/>
            </p:nvGrpSpPr>
            <p:grpSpPr>
              <a:xfrm>
                <a:off x="695400" y="1916832"/>
                <a:ext cx="863525" cy="822404"/>
                <a:chOff x="3378200" y="2089150"/>
                <a:chExt cx="633413" cy="603250"/>
              </a:xfrm>
            </p:grpSpPr>
            <p:sp>
              <p:nvSpPr>
                <p:cNvPr id="26" name="MH_Other_1">
                  <a:extLst>
                    <a:ext uri="{FF2B5EF4-FFF2-40B4-BE49-F238E27FC236}">
                      <a16:creationId xmlns:a16="http://schemas.microsoft.com/office/drawing/2014/main" id="{7086D97C-BE59-86DA-1977-CCCD90983256}"/>
                    </a:ext>
                  </a:extLst>
                </p:cNvPr>
                <p:cNvSpPr/>
                <p:nvPr/>
              </p:nvSpPr>
              <p:spPr>
                <a:xfrm rot="20249070">
                  <a:off x="3378200" y="2092325"/>
                  <a:ext cx="374650" cy="584200"/>
                </a:xfrm>
                <a:custGeom>
                  <a:avLst/>
                  <a:gdLst>
                    <a:gd name="connsiteX0" fmla="*/ 339776 w 496896"/>
                    <a:gd name="connsiteY0" fmla="*/ 16218 h 773729"/>
                    <a:gd name="connsiteX1" fmla="*/ 482881 w 496896"/>
                    <a:gd name="connsiteY1" fmla="*/ 146392 h 773729"/>
                    <a:gd name="connsiteX2" fmla="*/ 496896 w 496896"/>
                    <a:gd name="connsiteY2" fmla="*/ 175916 h 773729"/>
                    <a:gd name="connsiteX3" fmla="*/ 441859 w 496896"/>
                    <a:gd name="connsiteY3" fmla="*/ 216867 h 773729"/>
                    <a:gd name="connsiteX4" fmla="*/ 234509 w 496896"/>
                    <a:gd name="connsiteY4" fmla="*/ 761884 h 773729"/>
                    <a:gd name="connsiteX5" fmla="*/ 234416 w 496896"/>
                    <a:gd name="connsiteY5" fmla="*/ 773729 h 773729"/>
                    <a:gd name="connsiteX6" fmla="*/ 212938 w 496896"/>
                    <a:gd name="connsiteY6" fmla="*/ 751933 h 773729"/>
                    <a:gd name="connsiteX7" fmla="*/ 111 w 496896"/>
                    <a:gd name="connsiteY7" fmla="*/ 278412 h 773729"/>
                    <a:gd name="connsiteX8" fmla="*/ 10626 w 496896"/>
                    <a:gd name="connsiteY8" fmla="*/ 206487 h 773729"/>
                    <a:gd name="connsiteX9" fmla="*/ 39154 w 496896"/>
                    <a:gd name="connsiteY9" fmla="*/ 146392 h 773729"/>
                    <a:gd name="connsiteX10" fmla="*/ 235109 w 496896"/>
                    <a:gd name="connsiteY10" fmla="*/ 475 h 773729"/>
                    <a:gd name="connsiteX11" fmla="*/ 261017 w 496896"/>
                    <a:gd name="connsiteY11" fmla="*/ 0 h 773729"/>
                    <a:gd name="connsiteX12" fmla="*/ 286926 w 496896"/>
                    <a:gd name="connsiteY12" fmla="*/ 475 h 773729"/>
                    <a:gd name="connsiteX13" fmla="*/ 339776 w 496896"/>
                    <a:gd name="connsiteY13" fmla="*/ 16218 h 77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896" h="773729">
                      <a:moveTo>
                        <a:pt x="339776" y="16218"/>
                      </a:moveTo>
                      <a:cubicBezTo>
                        <a:pt x="392132" y="38547"/>
                        <a:pt x="442215" y="80961"/>
                        <a:pt x="482881" y="146392"/>
                      </a:cubicBezTo>
                      <a:lnTo>
                        <a:pt x="496896" y="175916"/>
                      </a:lnTo>
                      <a:lnTo>
                        <a:pt x="441859" y="216867"/>
                      </a:lnTo>
                      <a:cubicBezTo>
                        <a:pt x="338038" y="315808"/>
                        <a:pt x="253936" y="491203"/>
                        <a:pt x="234509" y="761884"/>
                      </a:cubicBezTo>
                      <a:lnTo>
                        <a:pt x="234416" y="773729"/>
                      </a:lnTo>
                      <a:lnTo>
                        <a:pt x="212938" y="751933"/>
                      </a:lnTo>
                      <a:cubicBezTo>
                        <a:pt x="54669" y="569387"/>
                        <a:pt x="-2892" y="406057"/>
                        <a:pt x="111" y="278412"/>
                      </a:cubicBezTo>
                      <a:lnTo>
                        <a:pt x="10626" y="206487"/>
                      </a:lnTo>
                      <a:lnTo>
                        <a:pt x="39154" y="146392"/>
                      </a:lnTo>
                      <a:cubicBezTo>
                        <a:pt x="93374" y="59151"/>
                        <a:pt x="164338" y="12828"/>
                        <a:pt x="235109" y="475"/>
                      </a:cubicBezTo>
                      <a:lnTo>
                        <a:pt x="261017" y="0"/>
                      </a:lnTo>
                      <a:lnTo>
                        <a:pt x="286926" y="475"/>
                      </a:lnTo>
                      <a:cubicBezTo>
                        <a:pt x="304619" y="3563"/>
                        <a:pt x="322324" y="8774"/>
                        <a:pt x="339776" y="16218"/>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7" name="MH_Other_2">
                  <a:extLst>
                    <a:ext uri="{FF2B5EF4-FFF2-40B4-BE49-F238E27FC236}">
                      <a16:creationId xmlns:a16="http://schemas.microsoft.com/office/drawing/2014/main" id="{9C011B10-E797-E43E-826F-BABBC3B3F130}"/>
                    </a:ext>
                  </a:extLst>
                </p:cNvPr>
                <p:cNvSpPr/>
                <p:nvPr/>
              </p:nvSpPr>
              <p:spPr>
                <a:xfrm rot="1350930" flipH="1">
                  <a:off x="3617913" y="2089150"/>
                  <a:ext cx="393700" cy="603250"/>
                </a:xfrm>
                <a:custGeom>
                  <a:avLst/>
                  <a:gdLst>
                    <a:gd name="connsiteX0" fmla="*/ 261017 w 522034"/>
                    <a:gd name="connsiteY0" fmla="*/ 0 h 800723"/>
                    <a:gd name="connsiteX1" fmla="*/ 286926 w 522034"/>
                    <a:gd name="connsiteY1" fmla="*/ 475 h 800723"/>
                    <a:gd name="connsiteX2" fmla="*/ 482881 w 522034"/>
                    <a:gd name="connsiteY2" fmla="*/ 146392 h 800723"/>
                    <a:gd name="connsiteX3" fmla="*/ 511408 w 522034"/>
                    <a:gd name="connsiteY3" fmla="*/ 206487 h 800723"/>
                    <a:gd name="connsiteX4" fmla="*/ 521923 w 522034"/>
                    <a:gd name="connsiteY4" fmla="*/ 278412 h 800723"/>
                    <a:gd name="connsiteX5" fmla="*/ 309096 w 522034"/>
                    <a:gd name="connsiteY5" fmla="*/ 751933 h 800723"/>
                    <a:gd name="connsiteX6" fmla="*/ 261017 w 522034"/>
                    <a:gd name="connsiteY6" fmla="*/ 800723 h 800723"/>
                    <a:gd name="connsiteX7" fmla="*/ 212938 w 522034"/>
                    <a:gd name="connsiteY7" fmla="*/ 751933 h 800723"/>
                    <a:gd name="connsiteX8" fmla="*/ 111 w 522034"/>
                    <a:gd name="connsiteY8" fmla="*/ 278412 h 800723"/>
                    <a:gd name="connsiteX9" fmla="*/ 10626 w 522034"/>
                    <a:gd name="connsiteY9" fmla="*/ 206487 h 800723"/>
                    <a:gd name="connsiteX10" fmla="*/ 39154 w 522034"/>
                    <a:gd name="connsiteY10" fmla="*/ 146392 h 800723"/>
                    <a:gd name="connsiteX11" fmla="*/ 235109 w 522034"/>
                    <a:gd name="connsiteY11" fmla="*/ 475 h 80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034" h="800723">
                      <a:moveTo>
                        <a:pt x="261017" y="0"/>
                      </a:moveTo>
                      <a:lnTo>
                        <a:pt x="286926" y="475"/>
                      </a:lnTo>
                      <a:cubicBezTo>
                        <a:pt x="357697" y="12828"/>
                        <a:pt x="428660" y="59151"/>
                        <a:pt x="482881" y="146392"/>
                      </a:cubicBezTo>
                      <a:lnTo>
                        <a:pt x="511408" y="206487"/>
                      </a:lnTo>
                      <a:lnTo>
                        <a:pt x="521923" y="278412"/>
                      </a:lnTo>
                      <a:cubicBezTo>
                        <a:pt x="524926" y="406057"/>
                        <a:pt x="467366" y="569387"/>
                        <a:pt x="309096" y="751933"/>
                      </a:cubicBezTo>
                      <a:lnTo>
                        <a:pt x="261017" y="800723"/>
                      </a:lnTo>
                      <a:lnTo>
                        <a:pt x="212938" y="751933"/>
                      </a:lnTo>
                      <a:cubicBezTo>
                        <a:pt x="54669" y="569387"/>
                        <a:pt x="-2892" y="406057"/>
                        <a:pt x="111" y="278412"/>
                      </a:cubicBezTo>
                      <a:lnTo>
                        <a:pt x="10626" y="206487"/>
                      </a:lnTo>
                      <a:lnTo>
                        <a:pt x="39154" y="146392"/>
                      </a:lnTo>
                      <a:cubicBezTo>
                        <a:pt x="93374" y="59151"/>
                        <a:pt x="164338" y="12828"/>
                        <a:pt x="235109" y="475"/>
                      </a:cubicBezTo>
                      <a:close/>
                    </a:path>
                  </a:pathLst>
                </a:cu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b="1" i="0" u="none" strike="noStrike" kern="1200" cap="none" spc="0" normalizeH="0" baseline="0" noProof="0" dirty="0">
                    <a:ln>
                      <a:noFill/>
                    </a:ln>
                    <a:solidFill>
                      <a:srgbClr val="FFFFFF"/>
                    </a:solidFill>
                    <a:effectLst/>
                    <a:uLnTx/>
                    <a:uFillTx/>
                    <a:latin typeface="方正舒体" panose="02010601030101010101" pitchFamily="2" charset="-122"/>
                    <a:ea typeface="方正舒体" panose="02010601030101010101" pitchFamily="2" charset="-122"/>
                    <a:cs typeface="Arial Unicode MS" panose="020B0604020202020204" pitchFamily="34" charset="-122"/>
                  </a:endParaRPr>
                </a:p>
              </p:txBody>
            </p:sp>
          </p:grpSp>
          <p:sp>
            <p:nvSpPr>
              <p:cNvPr id="25" name="矩形 24">
                <a:extLst>
                  <a:ext uri="{FF2B5EF4-FFF2-40B4-BE49-F238E27FC236}">
                    <a16:creationId xmlns:a16="http://schemas.microsoft.com/office/drawing/2014/main" id="{D6540857-FE57-E30B-AE1A-D58BBCA5BE1D}"/>
                  </a:ext>
                </a:extLst>
              </p:cNvPr>
              <p:cNvSpPr/>
              <p:nvPr/>
            </p:nvSpPr>
            <p:spPr>
              <a:xfrm>
                <a:off x="717357" y="1930181"/>
                <a:ext cx="955712" cy="67354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r>
                  <a:rPr kumimoji="0" lang="en-US" altLang="zh-CN"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3</a:t>
                </a:r>
                <a:r>
                  <a:rPr kumimoji="0" lang="zh-CN" altLang="en-US" b="1" i="0" u="none" strike="noStrike" kern="1200" cap="none" spc="0" normalizeH="0" baseline="0" noProof="0" dirty="0">
                    <a:ln>
                      <a:noFill/>
                    </a:ln>
                    <a:solidFill>
                      <a:srgbClr val="FFFFFF"/>
                    </a:solidFill>
                    <a:effectLst/>
                    <a:uLnTx/>
                    <a:uFillTx/>
                    <a:latin typeface="Calibri" panose="020F0502020204030204"/>
                    <a:ea typeface="微软雅黑" panose="020B0503020204020204" charset="-122"/>
                    <a:cs typeface="+mn-cs"/>
                  </a:rPr>
                  <a:t>）</a:t>
                </a:r>
                <a:endParaRPr kumimoji="0" lang="zh-CN" altLang="en-US"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sp>
          <p:nvSpPr>
            <p:cNvPr id="8" name="矩形 7">
              <a:extLst>
                <a:ext uri="{FF2B5EF4-FFF2-40B4-BE49-F238E27FC236}">
                  <a16:creationId xmlns:a16="http://schemas.microsoft.com/office/drawing/2014/main" id="{E536DD63-016E-4F04-122A-CDB810D0019E}"/>
                </a:ext>
              </a:extLst>
            </p:cNvPr>
            <p:cNvSpPr/>
            <p:nvPr/>
          </p:nvSpPr>
          <p:spPr>
            <a:xfrm>
              <a:off x="1631503" y="1949026"/>
              <a:ext cx="5579064" cy="84679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defRPr/>
              </a:pPr>
              <a:r>
                <a:rPr lang="zh-CN" altLang="en-US" dirty="0">
                  <a:solidFill>
                    <a:srgbClr val="000000"/>
                  </a:solidFill>
                  <a:latin typeface="Arial" panose="020B0604020202020204"/>
                  <a:ea typeface="微软雅黑" panose="020B0503020204020204" charset="-122"/>
                  <a:cs typeface="+mn-ea"/>
                </a:rPr>
                <a:t>标签选择器和</a:t>
              </a:r>
              <a:r>
                <a:rPr lang="en-US" altLang="zh-CN" dirty="0">
                  <a:solidFill>
                    <a:srgbClr val="000000"/>
                  </a:solidFill>
                  <a:latin typeface="Arial" panose="020B0604020202020204"/>
                  <a:ea typeface="微软雅黑" panose="020B0503020204020204" charset="-122"/>
                  <a:cs typeface="+mn-ea"/>
                </a:rPr>
                <a:t>id</a:t>
              </a:r>
              <a:r>
                <a:rPr lang="zh-CN" altLang="en-US" dirty="0">
                  <a:solidFill>
                    <a:srgbClr val="000000"/>
                  </a:solidFill>
                  <a:latin typeface="Arial" panose="020B0604020202020204"/>
                  <a:ea typeface="微软雅黑" panose="020B0503020204020204" charset="-122"/>
                  <a:cs typeface="+mn-ea"/>
                </a:rPr>
                <a:t>选择器组合</a:t>
              </a:r>
            </a:p>
          </p:txBody>
        </p:sp>
        <p:cxnSp>
          <p:nvCxnSpPr>
            <p:cNvPr id="23" name="直接连接符 22">
              <a:extLst>
                <a:ext uri="{FF2B5EF4-FFF2-40B4-BE49-F238E27FC236}">
                  <a16:creationId xmlns:a16="http://schemas.microsoft.com/office/drawing/2014/main" id="{C7AACFF3-A5B6-F19E-2299-438147DAA5F2}"/>
                </a:ext>
              </a:extLst>
            </p:cNvPr>
            <p:cNvCxnSpPr/>
            <p:nvPr/>
          </p:nvCxnSpPr>
          <p:spPr>
            <a:xfrm>
              <a:off x="1133799" y="2703587"/>
              <a:ext cx="586660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8011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3" name="组合 2">
            <a:extLst>
              <a:ext uri="{FF2B5EF4-FFF2-40B4-BE49-F238E27FC236}">
                <a16:creationId xmlns:a16="http://schemas.microsoft.com/office/drawing/2014/main" id="{625C6A43-8158-1E1D-A9F8-0DB33FFD6941}"/>
              </a:ext>
            </a:extLst>
          </p:cNvPr>
          <p:cNvGrpSpPr/>
          <p:nvPr/>
        </p:nvGrpSpPr>
        <p:grpSpPr>
          <a:xfrm>
            <a:off x="802504" y="1255798"/>
            <a:ext cx="3069509" cy="1185769"/>
            <a:chOff x="745212" y="5660508"/>
            <a:chExt cx="3792683" cy="1185769"/>
          </a:xfrm>
        </p:grpSpPr>
        <p:sp>
          <p:nvSpPr>
            <p:cNvPr id="4" name="矩形 3">
              <a:extLst>
                <a:ext uri="{FF2B5EF4-FFF2-40B4-BE49-F238E27FC236}">
                  <a16:creationId xmlns:a16="http://schemas.microsoft.com/office/drawing/2014/main" id="{955D0B7C-F2B7-9CB1-2068-D7A3BF55F0B7}"/>
                </a:ext>
              </a:extLst>
            </p:cNvPr>
            <p:cNvSpPr/>
            <p:nvPr/>
          </p:nvSpPr>
          <p:spPr>
            <a:xfrm>
              <a:off x="892322" y="6340518"/>
              <a:ext cx="3069509" cy="46166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gn="ctr" defTabSz="914400">
                <a:buClr>
                  <a:srgbClr val="660066"/>
                </a:buClr>
                <a:buSzPct val="70000"/>
                <a:defRPr/>
              </a:pPr>
              <a:r>
                <a:rPr lang="en-US" altLang="zh-CN" dirty="0">
                  <a:latin typeface="Calibri" panose="020F0502020204030204"/>
                  <a:ea typeface="微软雅黑" panose="020B0503020204020204" charset="-122"/>
                </a:rPr>
                <a:t>h1 </a:t>
              </a:r>
              <a:r>
                <a:rPr lang="en-US" altLang="zh-CN" dirty="0" err="1">
                  <a:latin typeface="Calibri" panose="020F0502020204030204"/>
                  <a:ea typeface="微软雅黑" panose="020B0503020204020204" charset="-122"/>
                </a:rPr>
                <a:t>em</a:t>
              </a:r>
              <a:r>
                <a:rPr lang="en-US" altLang="zh-CN" dirty="0">
                  <a:latin typeface="Calibri" panose="020F0502020204030204"/>
                  <a:ea typeface="微软雅黑" panose="020B0503020204020204" charset="-122"/>
                </a:rPr>
                <a:t> {</a:t>
              </a:r>
              <a:r>
                <a:rPr lang="en-US" altLang="zh-CN" dirty="0" err="1">
                  <a:latin typeface="Calibri" panose="020F0502020204030204"/>
                  <a:ea typeface="微软雅黑" panose="020B0503020204020204" charset="-122"/>
                </a:rPr>
                <a:t>color:red</a:t>
              </a:r>
              <a:r>
                <a:rPr lang="en-US" altLang="zh-CN" dirty="0">
                  <a:latin typeface="Calibri" panose="020F0502020204030204"/>
                  <a:ea typeface="微软雅黑" panose="020B0503020204020204" charset="-122"/>
                </a:rPr>
                <a:t>;}</a:t>
              </a:r>
              <a:endParaRPr lang="zh-CN" altLang="en-US" dirty="0">
                <a:latin typeface="Calibri" panose="020F0502020204030204"/>
                <a:ea typeface="微软雅黑" panose="020B0503020204020204" charset="-122"/>
              </a:endParaRPr>
            </a:p>
          </p:txBody>
        </p:sp>
        <p:grpSp>
          <p:nvGrpSpPr>
            <p:cNvPr id="5" name="组合 4">
              <a:extLst>
                <a:ext uri="{FF2B5EF4-FFF2-40B4-BE49-F238E27FC236}">
                  <a16:creationId xmlns:a16="http://schemas.microsoft.com/office/drawing/2014/main" id="{690D3B56-E2F0-FA78-BA10-5B3D69BFFB7B}"/>
                </a:ext>
              </a:extLst>
            </p:cNvPr>
            <p:cNvGrpSpPr/>
            <p:nvPr/>
          </p:nvGrpSpPr>
          <p:grpSpPr>
            <a:xfrm>
              <a:off x="745212" y="5660508"/>
              <a:ext cx="2710901" cy="725915"/>
              <a:chOff x="1012420" y="1158393"/>
              <a:chExt cx="3215026" cy="860908"/>
            </a:xfrm>
          </p:grpSpPr>
          <p:grpSp>
            <p:nvGrpSpPr>
              <p:cNvPr id="7" name="组合 6">
                <a:extLst>
                  <a:ext uri="{FF2B5EF4-FFF2-40B4-BE49-F238E27FC236}">
                    <a16:creationId xmlns:a16="http://schemas.microsoft.com/office/drawing/2014/main" id="{C91F0513-FA89-E789-F407-FDEB00E50C61}"/>
                  </a:ext>
                </a:extLst>
              </p:cNvPr>
              <p:cNvGrpSpPr/>
              <p:nvPr/>
            </p:nvGrpSpPr>
            <p:grpSpPr>
              <a:xfrm>
                <a:off x="1012420" y="1158393"/>
                <a:ext cx="3215026" cy="860908"/>
                <a:chOff x="373958" y="325894"/>
                <a:chExt cx="3215026" cy="1248647"/>
              </a:xfrm>
            </p:grpSpPr>
            <p:cxnSp>
              <p:nvCxnSpPr>
                <p:cNvPr id="23" name="直接连接符 22">
                  <a:extLst>
                    <a:ext uri="{FF2B5EF4-FFF2-40B4-BE49-F238E27FC236}">
                      <a16:creationId xmlns:a16="http://schemas.microsoft.com/office/drawing/2014/main" id="{0C75BFB6-E2F0-5AA9-C3B3-F6C455A53B87}"/>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26499554-0F40-8FF6-D38D-BA6746F0D4EC}"/>
                    </a:ext>
                  </a:extLst>
                </p:cNvPr>
                <p:cNvGrpSpPr/>
                <p:nvPr/>
              </p:nvGrpSpPr>
              <p:grpSpPr>
                <a:xfrm>
                  <a:off x="373958" y="370139"/>
                  <a:ext cx="3215026" cy="908958"/>
                  <a:chOff x="4111564" y="2228672"/>
                  <a:chExt cx="6562675" cy="1855409"/>
                </a:xfrm>
              </p:grpSpPr>
              <p:sp>
                <p:nvSpPr>
                  <p:cNvPr id="25" name="任意多边形 43">
                    <a:extLst>
                      <a:ext uri="{FF2B5EF4-FFF2-40B4-BE49-F238E27FC236}">
                        <a16:creationId xmlns:a16="http://schemas.microsoft.com/office/drawing/2014/main" id="{093006A4-CCFA-307F-FD92-70AFEEBB0595}"/>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26" name="任意多边形 44">
                    <a:extLst>
                      <a:ext uri="{FF2B5EF4-FFF2-40B4-BE49-F238E27FC236}">
                        <a16:creationId xmlns:a16="http://schemas.microsoft.com/office/drawing/2014/main" id="{3402DE97-204B-B889-7410-5B21C4BB6A57}"/>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8" name="矩形 7">
                <a:extLst>
                  <a:ext uri="{FF2B5EF4-FFF2-40B4-BE49-F238E27FC236}">
                    <a16:creationId xmlns:a16="http://schemas.microsoft.com/office/drawing/2014/main" id="{85E99826-BBE0-C039-B50F-1C0120C775FB}"/>
                  </a:ext>
                </a:extLst>
              </p:cNvPr>
              <p:cNvSpPr/>
              <p:nvPr/>
            </p:nvSpPr>
            <p:spPr>
              <a:xfrm>
                <a:off x="1166166" y="1266933"/>
                <a:ext cx="2525644"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包含选择器</a:t>
                </a:r>
              </a:p>
            </p:txBody>
          </p:sp>
        </p:grpSp>
        <p:sp>
          <p:nvSpPr>
            <p:cNvPr id="6" name="任意多边形 37">
              <a:extLst>
                <a:ext uri="{FF2B5EF4-FFF2-40B4-BE49-F238E27FC236}">
                  <a16:creationId xmlns:a16="http://schemas.microsoft.com/office/drawing/2014/main" id="{6B6E4B4F-E74C-790B-9EE4-60F43C1D8CD7}"/>
                </a:ext>
              </a:extLst>
            </p:cNvPr>
            <p:cNvSpPr/>
            <p:nvPr/>
          </p:nvSpPr>
          <p:spPr>
            <a:xfrm>
              <a:off x="890954" y="6142892"/>
              <a:ext cx="3646941"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29" name="组合 28">
            <a:extLst>
              <a:ext uri="{FF2B5EF4-FFF2-40B4-BE49-F238E27FC236}">
                <a16:creationId xmlns:a16="http://schemas.microsoft.com/office/drawing/2014/main" id="{293A0482-37CA-96AB-A545-77C1D79EBD35}"/>
              </a:ext>
            </a:extLst>
          </p:cNvPr>
          <p:cNvGrpSpPr/>
          <p:nvPr/>
        </p:nvGrpSpPr>
        <p:grpSpPr>
          <a:xfrm>
            <a:off x="677933" y="4343844"/>
            <a:ext cx="3191300" cy="1185769"/>
            <a:chOff x="745211" y="5660508"/>
            <a:chExt cx="3115611" cy="1185769"/>
          </a:xfrm>
        </p:grpSpPr>
        <p:sp>
          <p:nvSpPr>
            <p:cNvPr id="30" name="矩形 29">
              <a:extLst>
                <a:ext uri="{FF2B5EF4-FFF2-40B4-BE49-F238E27FC236}">
                  <a16:creationId xmlns:a16="http://schemas.microsoft.com/office/drawing/2014/main" id="{62D5CAF9-98AC-32DB-DBFB-5CCD24533AFB}"/>
                </a:ext>
              </a:extLst>
            </p:cNvPr>
            <p:cNvSpPr/>
            <p:nvPr/>
          </p:nvSpPr>
          <p:spPr>
            <a:xfrm>
              <a:off x="791313" y="6294689"/>
              <a:ext cx="3069509" cy="46166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dirty="0">
                  <a:latin typeface="Calibri" panose="020F0502020204030204"/>
                  <a:ea typeface="微软雅黑" panose="020B0503020204020204" charset="-122"/>
                </a:rPr>
                <a:t>p&gt; </a:t>
              </a:r>
              <a:r>
                <a:rPr lang="en-US" altLang="zh-CN" dirty="0" err="1">
                  <a:latin typeface="Calibri" panose="020F0502020204030204"/>
                  <a:ea typeface="微软雅黑" panose="020B0503020204020204" charset="-122"/>
                </a:rPr>
                <a:t>em</a:t>
              </a:r>
              <a:r>
                <a:rPr lang="en-US" altLang="zh-CN" dirty="0">
                  <a:latin typeface="Calibri" panose="020F0502020204030204"/>
                  <a:ea typeface="微软雅黑" panose="020B0503020204020204" charset="-122"/>
                </a:rPr>
                <a:t> {</a:t>
              </a:r>
              <a:r>
                <a:rPr lang="en-US" altLang="zh-CN" dirty="0" err="1">
                  <a:latin typeface="Calibri" panose="020F0502020204030204"/>
                  <a:ea typeface="微软雅黑" panose="020B0503020204020204" charset="-122"/>
                </a:rPr>
                <a:t>color:red</a:t>
              </a:r>
              <a:r>
                <a:rPr lang="en-US" altLang="zh-CN" dirty="0">
                  <a:latin typeface="Calibri" panose="020F0502020204030204"/>
                  <a:ea typeface="微软雅黑" panose="020B0503020204020204" charset="-122"/>
                </a:rPr>
                <a:t>;}</a:t>
              </a:r>
              <a:endParaRPr lang="zh-CN" altLang="en-US" dirty="0">
                <a:latin typeface="Calibri" panose="020F0502020204030204"/>
                <a:ea typeface="微软雅黑" panose="020B0503020204020204" charset="-122"/>
              </a:endParaRPr>
            </a:p>
          </p:txBody>
        </p:sp>
        <p:grpSp>
          <p:nvGrpSpPr>
            <p:cNvPr id="31" name="组合 30">
              <a:extLst>
                <a:ext uri="{FF2B5EF4-FFF2-40B4-BE49-F238E27FC236}">
                  <a16:creationId xmlns:a16="http://schemas.microsoft.com/office/drawing/2014/main" id="{6E9B0C27-710D-F7C1-2F46-16E37EC5050E}"/>
                </a:ext>
              </a:extLst>
            </p:cNvPr>
            <p:cNvGrpSpPr/>
            <p:nvPr/>
          </p:nvGrpSpPr>
          <p:grpSpPr>
            <a:xfrm>
              <a:off x="745211" y="5660508"/>
              <a:ext cx="2710898" cy="725915"/>
              <a:chOff x="1012420" y="1158393"/>
              <a:chExt cx="3215026" cy="860908"/>
            </a:xfrm>
          </p:grpSpPr>
          <p:grpSp>
            <p:nvGrpSpPr>
              <p:cNvPr id="33" name="组合 32">
                <a:extLst>
                  <a:ext uri="{FF2B5EF4-FFF2-40B4-BE49-F238E27FC236}">
                    <a16:creationId xmlns:a16="http://schemas.microsoft.com/office/drawing/2014/main" id="{A8BD6DAB-C161-3C2F-7E4B-2E6257041C31}"/>
                  </a:ext>
                </a:extLst>
              </p:cNvPr>
              <p:cNvGrpSpPr/>
              <p:nvPr/>
            </p:nvGrpSpPr>
            <p:grpSpPr>
              <a:xfrm>
                <a:off x="1012420" y="1158393"/>
                <a:ext cx="3215026" cy="860908"/>
                <a:chOff x="373958" y="325894"/>
                <a:chExt cx="3215026" cy="1248647"/>
              </a:xfrm>
            </p:grpSpPr>
            <p:cxnSp>
              <p:nvCxnSpPr>
                <p:cNvPr id="35" name="直接连接符 34">
                  <a:extLst>
                    <a:ext uri="{FF2B5EF4-FFF2-40B4-BE49-F238E27FC236}">
                      <a16:creationId xmlns:a16="http://schemas.microsoft.com/office/drawing/2014/main" id="{E7945697-1168-B8B9-3180-C202C5692921}"/>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EE5CFA91-210D-E873-8A31-0BBAA243C2C4}"/>
                    </a:ext>
                  </a:extLst>
                </p:cNvPr>
                <p:cNvGrpSpPr/>
                <p:nvPr/>
              </p:nvGrpSpPr>
              <p:grpSpPr>
                <a:xfrm>
                  <a:off x="373958" y="370139"/>
                  <a:ext cx="3215026" cy="908958"/>
                  <a:chOff x="4111564" y="2228672"/>
                  <a:chExt cx="6562675" cy="1855409"/>
                </a:xfrm>
              </p:grpSpPr>
              <p:sp>
                <p:nvSpPr>
                  <p:cNvPr id="37" name="任意多边形 31">
                    <a:extLst>
                      <a:ext uri="{FF2B5EF4-FFF2-40B4-BE49-F238E27FC236}">
                        <a16:creationId xmlns:a16="http://schemas.microsoft.com/office/drawing/2014/main" id="{DFBF9772-BD4D-470A-52E4-7068A65A12C0}"/>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38" name="任意多边形 32">
                    <a:extLst>
                      <a:ext uri="{FF2B5EF4-FFF2-40B4-BE49-F238E27FC236}">
                        <a16:creationId xmlns:a16="http://schemas.microsoft.com/office/drawing/2014/main" id="{9CE0F0D4-0E5F-680A-E4EB-9E33469A91F0}"/>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34" name="矩形 33">
                <a:extLst>
                  <a:ext uri="{FF2B5EF4-FFF2-40B4-BE49-F238E27FC236}">
                    <a16:creationId xmlns:a16="http://schemas.microsoft.com/office/drawing/2014/main" id="{6DDBF41F-0073-8CF9-CA0B-3AF33072BFA0}"/>
                  </a:ext>
                </a:extLst>
              </p:cNvPr>
              <p:cNvSpPr/>
              <p:nvPr/>
            </p:nvSpPr>
            <p:spPr>
              <a:xfrm>
                <a:off x="1166164" y="1266933"/>
                <a:ext cx="1639231"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子选择器</a:t>
                </a:r>
              </a:p>
            </p:txBody>
          </p:sp>
        </p:grpSp>
        <p:sp>
          <p:nvSpPr>
            <p:cNvPr id="32" name="任意多边形 26">
              <a:extLst>
                <a:ext uri="{FF2B5EF4-FFF2-40B4-BE49-F238E27FC236}">
                  <a16:creationId xmlns:a16="http://schemas.microsoft.com/office/drawing/2014/main" id="{A0E35CCA-CAB5-9417-64A9-28216A0703F6}"/>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9" name="组合 38">
            <a:extLst>
              <a:ext uri="{FF2B5EF4-FFF2-40B4-BE49-F238E27FC236}">
                <a16:creationId xmlns:a16="http://schemas.microsoft.com/office/drawing/2014/main" id="{29E6A07E-BD5B-85EE-6773-D0C7FE4F7FCC}"/>
              </a:ext>
            </a:extLst>
          </p:cNvPr>
          <p:cNvGrpSpPr/>
          <p:nvPr/>
        </p:nvGrpSpPr>
        <p:grpSpPr>
          <a:xfrm>
            <a:off x="4825151" y="4369566"/>
            <a:ext cx="3115611" cy="1185769"/>
            <a:chOff x="745211" y="5660508"/>
            <a:chExt cx="3115611" cy="1185769"/>
          </a:xfrm>
        </p:grpSpPr>
        <p:sp>
          <p:nvSpPr>
            <p:cNvPr id="40" name="矩形 39">
              <a:extLst>
                <a:ext uri="{FF2B5EF4-FFF2-40B4-BE49-F238E27FC236}">
                  <a16:creationId xmlns:a16="http://schemas.microsoft.com/office/drawing/2014/main" id="{7F4E6C4A-82CB-635E-8091-50397180713C}"/>
                </a:ext>
              </a:extLst>
            </p:cNvPr>
            <p:cNvSpPr/>
            <p:nvPr/>
          </p:nvSpPr>
          <p:spPr>
            <a:xfrm>
              <a:off x="791313" y="6294689"/>
              <a:ext cx="3069509" cy="46166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dirty="0">
                  <a:latin typeface="Calibri" panose="020F0502020204030204"/>
                  <a:ea typeface="微软雅黑" panose="020B0503020204020204" charset="-122"/>
                </a:rPr>
                <a:t>p.one {</a:t>
              </a:r>
              <a:r>
                <a:rPr lang="en-US" altLang="zh-CN" dirty="0" err="1">
                  <a:latin typeface="Calibri" panose="020F0502020204030204"/>
                  <a:ea typeface="微软雅黑" panose="020B0503020204020204" charset="-122"/>
                </a:rPr>
                <a:t>color:red</a:t>
              </a:r>
              <a:r>
                <a:rPr lang="en-US" altLang="zh-CN" dirty="0">
                  <a:latin typeface="Calibri" panose="020F0502020204030204"/>
                  <a:ea typeface="微软雅黑" panose="020B0503020204020204" charset="-122"/>
                </a:rPr>
                <a:t>;}</a:t>
              </a:r>
              <a:endParaRPr lang="zh-CN" altLang="en-US" dirty="0">
                <a:latin typeface="Calibri" panose="020F0502020204030204"/>
                <a:ea typeface="微软雅黑" panose="020B0503020204020204" charset="-122"/>
              </a:endParaRPr>
            </a:p>
          </p:txBody>
        </p:sp>
        <p:grpSp>
          <p:nvGrpSpPr>
            <p:cNvPr id="41" name="组合 40">
              <a:extLst>
                <a:ext uri="{FF2B5EF4-FFF2-40B4-BE49-F238E27FC236}">
                  <a16:creationId xmlns:a16="http://schemas.microsoft.com/office/drawing/2014/main" id="{4416AFD7-F5CF-D9A1-1144-1457AAC0923B}"/>
                </a:ext>
              </a:extLst>
            </p:cNvPr>
            <p:cNvGrpSpPr/>
            <p:nvPr/>
          </p:nvGrpSpPr>
          <p:grpSpPr>
            <a:xfrm>
              <a:off x="745211" y="5660508"/>
              <a:ext cx="2710898" cy="725915"/>
              <a:chOff x="1012420" y="1158393"/>
              <a:chExt cx="3215026" cy="860908"/>
            </a:xfrm>
          </p:grpSpPr>
          <p:grpSp>
            <p:nvGrpSpPr>
              <p:cNvPr id="43" name="组合 42">
                <a:extLst>
                  <a:ext uri="{FF2B5EF4-FFF2-40B4-BE49-F238E27FC236}">
                    <a16:creationId xmlns:a16="http://schemas.microsoft.com/office/drawing/2014/main" id="{85CE7513-0DD3-2A15-2DDB-440739A12E76}"/>
                  </a:ext>
                </a:extLst>
              </p:cNvPr>
              <p:cNvGrpSpPr/>
              <p:nvPr/>
            </p:nvGrpSpPr>
            <p:grpSpPr>
              <a:xfrm>
                <a:off x="1012420" y="1158393"/>
                <a:ext cx="3215026" cy="860908"/>
                <a:chOff x="373958" y="325894"/>
                <a:chExt cx="3215026" cy="1248647"/>
              </a:xfrm>
            </p:grpSpPr>
            <p:cxnSp>
              <p:nvCxnSpPr>
                <p:cNvPr id="45" name="直接连接符 44">
                  <a:extLst>
                    <a:ext uri="{FF2B5EF4-FFF2-40B4-BE49-F238E27FC236}">
                      <a16:creationId xmlns:a16="http://schemas.microsoft.com/office/drawing/2014/main" id="{D2EC8128-E926-42C1-0FD4-A42F7670F73B}"/>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C23AA483-2C2B-1A2A-EE03-E59D27B978E3}"/>
                    </a:ext>
                  </a:extLst>
                </p:cNvPr>
                <p:cNvGrpSpPr/>
                <p:nvPr/>
              </p:nvGrpSpPr>
              <p:grpSpPr>
                <a:xfrm>
                  <a:off x="373958" y="370139"/>
                  <a:ext cx="3215026" cy="908958"/>
                  <a:chOff x="4111564" y="2228672"/>
                  <a:chExt cx="6562675" cy="1855409"/>
                </a:xfrm>
              </p:grpSpPr>
              <p:sp>
                <p:nvSpPr>
                  <p:cNvPr id="47" name="任意多边形 31">
                    <a:extLst>
                      <a:ext uri="{FF2B5EF4-FFF2-40B4-BE49-F238E27FC236}">
                        <a16:creationId xmlns:a16="http://schemas.microsoft.com/office/drawing/2014/main" id="{35BC1A45-3FA0-CBAD-BAD4-F5ECB3A5EC9B}"/>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48" name="任意多边形 32">
                    <a:extLst>
                      <a:ext uri="{FF2B5EF4-FFF2-40B4-BE49-F238E27FC236}">
                        <a16:creationId xmlns:a16="http://schemas.microsoft.com/office/drawing/2014/main" id="{4AEAAFF9-9C77-973E-E238-7D2DF5E92CF2}"/>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44" name="矩形 43">
                <a:extLst>
                  <a:ext uri="{FF2B5EF4-FFF2-40B4-BE49-F238E27FC236}">
                    <a16:creationId xmlns:a16="http://schemas.microsoft.com/office/drawing/2014/main" id="{94676692-EDDB-529B-498B-545571DBA257}"/>
                  </a:ext>
                </a:extLst>
              </p:cNvPr>
              <p:cNvSpPr/>
              <p:nvPr/>
            </p:nvSpPr>
            <p:spPr>
              <a:xfrm>
                <a:off x="1166164" y="1266933"/>
                <a:ext cx="2044066"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交集选择器</a:t>
                </a:r>
              </a:p>
            </p:txBody>
          </p:sp>
        </p:grpSp>
        <p:sp>
          <p:nvSpPr>
            <p:cNvPr id="42" name="任意多边形 26">
              <a:extLst>
                <a:ext uri="{FF2B5EF4-FFF2-40B4-BE49-F238E27FC236}">
                  <a16:creationId xmlns:a16="http://schemas.microsoft.com/office/drawing/2014/main" id="{01C5BBD1-0092-45BD-8C8C-A99C0DD85088}"/>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9" name="组合 48">
            <a:extLst>
              <a:ext uri="{FF2B5EF4-FFF2-40B4-BE49-F238E27FC236}">
                <a16:creationId xmlns:a16="http://schemas.microsoft.com/office/drawing/2014/main" id="{5F752E0D-259B-D8EE-0D77-AC58E72167E1}"/>
              </a:ext>
            </a:extLst>
          </p:cNvPr>
          <p:cNvGrpSpPr/>
          <p:nvPr/>
        </p:nvGrpSpPr>
        <p:grpSpPr>
          <a:xfrm>
            <a:off x="4850295" y="1395525"/>
            <a:ext cx="3115611" cy="1465178"/>
            <a:chOff x="745211" y="5660508"/>
            <a:chExt cx="3115611" cy="1465178"/>
          </a:xfrm>
        </p:grpSpPr>
        <p:sp>
          <p:nvSpPr>
            <p:cNvPr id="50" name="矩形 49">
              <a:extLst>
                <a:ext uri="{FF2B5EF4-FFF2-40B4-BE49-F238E27FC236}">
                  <a16:creationId xmlns:a16="http://schemas.microsoft.com/office/drawing/2014/main" id="{161D2D62-9CF7-1A05-F136-628DC2C96973}"/>
                </a:ext>
              </a:extLst>
            </p:cNvPr>
            <p:cNvSpPr/>
            <p:nvPr/>
          </p:nvSpPr>
          <p:spPr>
            <a:xfrm>
              <a:off x="791313" y="6294689"/>
              <a:ext cx="3069509"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dirty="0">
                  <a:latin typeface="Calibri" panose="020F0502020204030204"/>
                  <a:ea typeface="微软雅黑" panose="020B0503020204020204" charset="-122"/>
                </a:rPr>
                <a:t>h2,em {color: red;}</a:t>
              </a:r>
              <a:br>
                <a:rPr lang="en-US" altLang="zh-CN" dirty="0">
                  <a:latin typeface="Calibri" panose="020F0502020204030204"/>
                  <a:ea typeface="微软雅黑" panose="020B0503020204020204" charset="-122"/>
                </a:rPr>
              </a:br>
              <a:endParaRPr lang="zh-CN" altLang="en-US" dirty="0">
                <a:latin typeface="Calibri" panose="020F0502020204030204"/>
                <a:ea typeface="微软雅黑" panose="020B0503020204020204" charset="-122"/>
              </a:endParaRPr>
            </a:p>
          </p:txBody>
        </p:sp>
        <p:grpSp>
          <p:nvGrpSpPr>
            <p:cNvPr id="51" name="组合 50">
              <a:extLst>
                <a:ext uri="{FF2B5EF4-FFF2-40B4-BE49-F238E27FC236}">
                  <a16:creationId xmlns:a16="http://schemas.microsoft.com/office/drawing/2014/main" id="{598D3106-1DFA-AA51-CCBD-A4B09473F041}"/>
                </a:ext>
              </a:extLst>
            </p:cNvPr>
            <p:cNvGrpSpPr/>
            <p:nvPr/>
          </p:nvGrpSpPr>
          <p:grpSpPr>
            <a:xfrm>
              <a:off x="745211" y="5660508"/>
              <a:ext cx="2710898" cy="725915"/>
              <a:chOff x="1012420" y="1158393"/>
              <a:chExt cx="3215026" cy="860908"/>
            </a:xfrm>
          </p:grpSpPr>
          <p:grpSp>
            <p:nvGrpSpPr>
              <p:cNvPr id="53" name="组合 52">
                <a:extLst>
                  <a:ext uri="{FF2B5EF4-FFF2-40B4-BE49-F238E27FC236}">
                    <a16:creationId xmlns:a16="http://schemas.microsoft.com/office/drawing/2014/main" id="{05AFF93B-993C-7150-8B95-A763C6A1716D}"/>
                  </a:ext>
                </a:extLst>
              </p:cNvPr>
              <p:cNvGrpSpPr/>
              <p:nvPr/>
            </p:nvGrpSpPr>
            <p:grpSpPr>
              <a:xfrm>
                <a:off x="1012420" y="1158393"/>
                <a:ext cx="3215026" cy="860908"/>
                <a:chOff x="373958" y="325894"/>
                <a:chExt cx="3215026" cy="1248647"/>
              </a:xfrm>
            </p:grpSpPr>
            <p:cxnSp>
              <p:nvCxnSpPr>
                <p:cNvPr id="55" name="直接连接符 54">
                  <a:extLst>
                    <a:ext uri="{FF2B5EF4-FFF2-40B4-BE49-F238E27FC236}">
                      <a16:creationId xmlns:a16="http://schemas.microsoft.com/office/drawing/2014/main" id="{621AA658-9C4E-A3C9-DB6D-4354286CF80F}"/>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61D30F97-4FF2-70F1-AA46-DFA1AFE0AE60}"/>
                    </a:ext>
                  </a:extLst>
                </p:cNvPr>
                <p:cNvGrpSpPr/>
                <p:nvPr/>
              </p:nvGrpSpPr>
              <p:grpSpPr>
                <a:xfrm>
                  <a:off x="373958" y="370139"/>
                  <a:ext cx="3215026" cy="908958"/>
                  <a:chOff x="4111564" y="2228672"/>
                  <a:chExt cx="6562675" cy="1855409"/>
                </a:xfrm>
              </p:grpSpPr>
              <p:sp>
                <p:nvSpPr>
                  <p:cNvPr id="57" name="任意多边形 31">
                    <a:extLst>
                      <a:ext uri="{FF2B5EF4-FFF2-40B4-BE49-F238E27FC236}">
                        <a16:creationId xmlns:a16="http://schemas.microsoft.com/office/drawing/2014/main" id="{06F1347D-664F-E1BF-E919-F9B89B644A31}"/>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58" name="任意多边形 32">
                    <a:extLst>
                      <a:ext uri="{FF2B5EF4-FFF2-40B4-BE49-F238E27FC236}">
                        <a16:creationId xmlns:a16="http://schemas.microsoft.com/office/drawing/2014/main" id="{0FC48367-0D95-5D33-3576-008F29563F86}"/>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54" name="矩形 53">
                <a:extLst>
                  <a:ext uri="{FF2B5EF4-FFF2-40B4-BE49-F238E27FC236}">
                    <a16:creationId xmlns:a16="http://schemas.microsoft.com/office/drawing/2014/main" id="{FD5B09F2-F030-7002-6B73-CA157A0DA0B3}"/>
                  </a:ext>
                </a:extLst>
              </p:cNvPr>
              <p:cNvSpPr/>
              <p:nvPr/>
            </p:nvSpPr>
            <p:spPr>
              <a:xfrm>
                <a:off x="1166164" y="1266933"/>
                <a:ext cx="2044066"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并集选择器</a:t>
                </a:r>
              </a:p>
            </p:txBody>
          </p:sp>
        </p:grpSp>
        <p:sp>
          <p:nvSpPr>
            <p:cNvPr id="52" name="任意多边形 26">
              <a:extLst>
                <a:ext uri="{FF2B5EF4-FFF2-40B4-BE49-F238E27FC236}">
                  <a16:creationId xmlns:a16="http://schemas.microsoft.com/office/drawing/2014/main" id="{C46B5B68-F99F-DBC4-4441-C1F565E21E85}"/>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9" name="组合 58">
            <a:extLst>
              <a:ext uri="{FF2B5EF4-FFF2-40B4-BE49-F238E27FC236}">
                <a16:creationId xmlns:a16="http://schemas.microsoft.com/office/drawing/2014/main" id="{1409823E-CEB5-EDBC-8880-D83F1982EA58}"/>
              </a:ext>
            </a:extLst>
          </p:cNvPr>
          <p:cNvGrpSpPr/>
          <p:nvPr/>
        </p:nvGrpSpPr>
        <p:grpSpPr>
          <a:xfrm>
            <a:off x="8661371" y="4369566"/>
            <a:ext cx="3115611" cy="1185769"/>
            <a:chOff x="745211" y="5660508"/>
            <a:chExt cx="3115611" cy="1185769"/>
          </a:xfrm>
        </p:grpSpPr>
        <p:sp>
          <p:nvSpPr>
            <p:cNvPr id="60" name="矩形 59">
              <a:extLst>
                <a:ext uri="{FF2B5EF4-FFF2-40B4-BE49-F238E27FC236}">
                  <a16:creationId xmlns:a16="http://schemas.microsoft.com/office/drawing/2014/main" id="{0086A051-38BA-E2CD-2946-6D81027425D8}"/>
                </a:ext>
              </a:extLst>
            </p:cNvPr>
            <p:cNvSpPr/>
            <p:nvPr/>
          </p:nvSpPr>
          <p:spPr>
            <a:xfrm>
              <a:off x="791313" y="6294689"/>
              <a:ext cx="3069509" cy="46166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dirty="0">
                  <a:latin typeface="Calibri" panose="020F0502020204030204"/>
                  <a:ea typeface="微软雅黑" panose="020B0503020204020204" charset="-122"/>
                </a:rPr>
                <a:t>p.one {</a:t>
              </a:r>
              <a:r>
                <a:rPr lang="en-US" altLang="zh-CN" dirty="0" err="1">
                  <a:latin typeface="Calibri" panose="020F0502020204030204"/>
                  <a:ea typeface="微软雅黑" panose="020B0503020204020204" charset="-122"/>
                </a:rPr>
                <a:t>color:red</a:t>
              </a:r>
              <a:r>
                <a:rPr lang="en-US" altLang="zh-CN" dirty="0">
                  <a:latin typeface="Calibri" panose="020F0502020204030204"/>
                  <a:ea typeface="微软雅黑" panose="020B0503020204020204" charset="-122"/>
                </a:rPr>
                <a:t>;}</a:t>
              </a:r>
              <a:endParaRPr lang="zh-CN" altLang="en-US" dirty="0">
                <a:latin typeface="Calibri" panose="020F0502020204030204"/>
                <a:ea typeface="微软雅黑" panose="020B0503020204020204" charset="-122"/>
              </a:endParaRPr>
            </a:p>
          </p:txBody>
        </p:sp>
        <p:grpSp>
          <p:nvGrpSpPr>
            <p:cNvPr id="61" name="组合 60">
              <a:extLst>
                <a:ext uri="{FF2B5EF4-FFF2-40B4-BE49-F238E27FC236}">
                  <a16:creationId xmlns:a16="http://schemas.microsoft.com/office/drawing/2014/main" id="{49AEE65A-D48A-E46A-4D12-2F5821AD3190}"/>
                </a:ext>
              </a:extLst>
            </p:cNvPr>
            <p:cNvGrpSpPr/>
            <p:nvPr/>
          </p:nvGrpSpPr>
          <p:grpSpPr>
            <a:xfrm>
              <a:off x="745211" y="5660508"/>
              <a:ext cx="2710898" cy="725915"/>
              <a:chOff x="1012420" y="1158393"/>
              <a:chExt cx="3215026" cy="860908"/>
            </a:xfrm>
          </p:grpSpPr>
          <p:grpSp>
            <p:nvGrpSpPr>
              <p:cNvPr id="63" name="组合 62">
                <a:extLst>
                  <a:ext uri="{FF2B5EF4-FFF2-40B4-BE49-F238E27FC236}">
                    <a16:creationId xmlns:a16="http://schemas.microsoft.com/office/drawing/2014/main" id="{817AF902-0AD8-8995-CB9D-F86BACD211F7}"/>
                  </a:ext>
                </a:extLst>
              </p:cNvPr>
              <p:cNvGrpSpPr/>
              <p:nvPr/>
            </p:nvGrpSpPr>
            <p:grpSpPr>
              <a:xfrm>
                <a:off x="1012420" y="1158393"/>
                <a:ext cx="3215026" cy="860908"/>
                <a:chOff x="373958" y="325894"/>
                <a:chExt cx="3215026" cy="1248647"/>
              </a:xfrm>
            </p:grpSpPr>
            <p:cxnSp>
              <p:nvCxnSpPr>
                <p:cNvPr id="65" name="直接连接符 64">
                  <a:extLst>
                    <a:ext uri="{FF2B5EF4-FFF2-40B4-BE49-F238E27FC236}">
                      <a16:creationId xmlns:a16="http://schemas.microsoft.com/office/drawing/2014/main" id="{F11BCCDC-934D-1E77-AD29-2C2F18E22FF3}"/>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B5604943-CE8C-54EC-47EB-5A2FD718F211}"/>
                    </a:ext>
                  </a:extLst>
                </p:cNvPr>
                <p:cNvGrpSpPr/>
                <p:nvPr/>
              </p:nvGrpSpPr>
              <p:grpSpPr>
                <a:xfrm>
                  <a:off x="373958" y="370139"/>
                  <a:ext cx="3215026" cy="908958"/>
                  <a:chOff x="4111564" y="2228672"/>
                  <a:chExt cx="6562675" cy="1855409"/>
                </a:xfrm>
              </p:grpSpPr>
              <p:sp>
                <p:nvSpPr>
                  <p:cNvPr id="67" name="任意多边形 31">
                    <a:extLst>
                      <a:ext uri="{FF2B5EF4-FFF2-40B4-BE49-F238E27FC236}">
                        <a16:creationId xmlns:a16="http://schemas.microsoft.com/office/drawing/2014/main" id="{C458D1A9-2C09-6059-305E-C50D39A9B29E}"/>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68" name="任意多边形 32">
                    <a:extLst>
                      <a:ext uri="{FF2B5EF4-FFF2-40B4-BE49-F238E27FC236}">
                        <a16:creationId xmlns:a16="http://schemas.microsoft.com/office/drawing/2014/main" id="{2FC3CADC-AEB6-8560-0A94-99A576EFBBA5}"/>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64" name="矩形 63">
                <a:extLst>
                  <a:ext uri="{FF2B5EF4-FFF2-40B4-BE49-F238E27FC236}">
                    <a16:creationId xmlns:a16="http://schemas.microsoft.com/office/drawing/2014/main" id="{2F12B7BB-3059-907E-C99A-B136E50B56B5}"/>
                  </a:ext>
                </a:extLst>
              </p:cNvPr>
              <p:cNvSpPr/>
              <p:nvPr/>
            </p:nvSpPr>
            <p:spPr>
              <a:xfrm>
                <a:off x="1166164" y="1266933"/>
                <a:ext cx="2044066"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兄弟选择器</a:t>
                </a:r>
              </a:p>
            </p:txBody>
          </p:sp>
        </p:grpSp>
        <p:sp>
          <p:nvSpPr>
            <p:cNvPr id="62" name="任意多边形 26">
              <a:extLst>
                <a:ext uri="{FF2B5EF4-FFF2-40B4-BE49-F238E27FC236}">
                  <a16:creationId xmlns:a16="http://schemas.microsoft.com/office/drawing/2014/main" id="{2BE0624C-7140-14CD-9045-8F3CCBE628D1}"/>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9" name="组合 68">
            <a:extLst>
              <a:ext uri="{FF2B5EF4-FFF2-40B4-BE49-F238E27FC236}">
                <a16:creationId xmlns:a16="http://schemas.microsoft.com/office/drawing/2014/main" id="{D32F1DE3-E674-B400-D49C-72609C6DA71E}"/>
              </a:ext>
            </a:extLst>
          </p:cNvPr>
          <p:cNvGrpSpPr/>
          <p:nvPr/>
        </p:nvGrpSpPr>
        <p:grpSpPr>
          <a:xfrm>
            <a:off x="8686515" y="1395525"/>
            <a:ext cx="3115611" cy="1465178"/>
            <a:chOff x="745211" y="5660508"/>
            <a:chExt cx="3115611" cy="1465178"/>
          </a:xfrm>
        </p:grpSpPr>
        <p:sp>
          <p:nvSpPr>
            <p:cNvPr id="70" name="矩形 69">
              <a:extLst>
                <a:ext uri="{FF2B5EF4-FFF2-40B4-BE49-F238E27FC236}">
                  <a16:creationId xmlns:a16="http://schemas.microsoft.com/office/drawing/2014/main" id="{B4BF7D36-FB14-7592-3E46-F94474FEB61B}"/>
                </a:ext>
              </a:extLst>
            </p:cNvPr>
            <p:cNvSpPr/>
            <p:nvPr/>
          </p:nvSpPr>
          <p:spPr>
            <a:xfrm>
              <a:off x="791313" y="6294689"/>
              <a:ext cx="3069509"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914400">
                <a:buClr>
                  <a:srgbClr val="660066"/>
                </a:buClr>
                <a:buSzPct val="70000"/>
                <a:defRPr/>
              </a:pPr>
              <a:r>
                <a:rPr lang="en-US" altLang="zh-CN" dirty="0">
                  <a:latin typeface="Calibri" panose="020F0502020204030204"/>
                  <a:ea typeface="微软雅黑" panose="020B0503020204020204" charset="-122"/>
                </a:rPr>
                <a:t>h2 + p {color: red;}</a:t>
              </a:r>
              <a:br>
                <a:rPr lang="en-US" altLang="zh-CN" dirty="0">
                  <a:latin typeface="Calibri" panose="020F0502020204030204"/>
                  <a:ea typeface="微软雅黑" panose="020B0503020204020204" charset="-122"/>
                </a:rPr>
              </a:br>
              <a:endParaRPr lang="zh-CN" altLang="en-US" dirty="0">
                <a:latin typeface="Calibri" panose="020F0502020204030204"/>
                <a:ea typeface="微软雅黑" panose="020B0503020204020204" charset="-122"/>
              </a:endParaRPr>
            </a:p>
          </p:txBody>
        </p:sp>
        <p:grpSp>
          <p:nvGrpSpPr>
            <p:cNvPr id="71" name="组合 70">
              <a:extLst>
                <a:ext uri="{FF2B5EF4-FFF2-40B4-BE49-F238E27FC236}">
                  <a16:creationId xmlns:a16="http://schemas.microsoft.com/office/drawing/2014/main" id="{AC2F5FF1-5ECB-3619-A5FA-8F67E954ED18}"/>
                </a:ext>
              </a:extLst>
            </p:cNvPr>
            <p:cNvGrpSpPr/>
            <p:nvPr/>
          </p:nvGrpSpPr>
          <p:grpSpPr>
            <a:xfrm>
              <a:off x="745211" y="5660508"/>
              <a:ext cx="2710898" cy="725915"/>
              <a:chOff x="1012420" y="1158393"/>
              <a:chExt cx="3215026" cy="860908"/>
            </a:xfrm>
          </p:grpSpPr>
          <p:grpSp>
            <p:nvGrpSpPr>
              <p:cNvPr id="73" name="组合 72">
                <a:extLst>
                  <a:ext uri="{FF2B5EF4-FFF2-40B4-BE49-F238E27FC236}">
                    <a16:creationId xmlns:a16="http://schemas.microsoft.com/office/drawing/2014/main" id="{1F6B281E-B6E4-AA4D-AD07-05CE7E363152}"/>
                  </a:ext>
                </a:extLst>
              </p:cNvPr>
              <p:cNvGrpSpPr/>
              <p:nvPr/>
            </p:nvGrpSpPr>
            <p:grpSpPr>
              <a:xfrm>
                <a:off x="1012420" y="1158393"/>
                <a:ext cx="3215026" cy="860908"/>
                <a:chOff x="373958" y="325894"/>
                <a:chExt cx="3215026" cy="1248647"/>
              </a:xfrm>
            </p:grpSpPr>
            <p:cxnSp>
              <p:nvCxnSpPr>
                <p:cNvPr id="75" name="直接连接符 74">
                  <a:extLst>
                    <a:ext uri="{FF2B5EF4-FFF2-40B4-BE49-F238E27FC236}">
                      <a16:creationId xmlns:a16="http://schemas.microsoft.com/office/drawing/2014/main" id="{982A22F1-B28A-3B28-A597-C070D5C0F8A1}"/>
                    </a:ext>
                  </a:extLst>
                </p:cNvPr>
                <p:cNvCxnSpPr/>
                <p:nvPr/>
              </p:nvCxnSpPr>
              <p:spPr>
                <a:xfrm>
                  <a:off x="796414" y="325894"/>
                  <a:ext cx="0" cy="124864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D30EA67B-25A9-AC9C-AB1E-D96442C1D5F8}"/>
                    </a:ext>
                  </a:extLst>
                </p:cNvPr>
                <p:cNvGrpSpPr/>
                <p:nvPr/>
              </p:nvGrpSpPr>
              <p:grpSpPr>
                <a:xfrm>
                  <a:off x="373958" y="370139"/>
                  <a:ext cx="3215026" cy="908958"/>
                  <a:chOff x="4111564" y="2228672"/>
                  <a:chExt cx="6562675" cy="1855409"/>
                </a:xfrm>
              </p:grpSpPr>
              <p:sp>
                <p:nvSpPr>
                  <p:cNvPr id="77" name="任意多边形 31">
                    <a:extLst>
                      <a:ext uri="{FF2B5EF4-FFF2-40B4-BE49-F238E27FC236}">
                        <a16:creationId xmlns:a16="http://schemas.microsoft.com/office/drawing/2014/main" id="{E8929329-1D21-0E0A-C687-EEDCA8D9F363}"/>
                      </a:ext>
                    </a:extLst>
                  </p:cNvPr>
                  <p:cNvSpPr/>
                  <p:nvPr/>
                </p:nvSpPr>
                <p:spPr>
                  <a:xfrm rot="1583980">
                    <a:off x="4111564" y="3316059"/>
                    <a:ext cx="1090371" cy="768022"/>
                  </a:xfrm>
                  <a:custGeom>
                    <a:avLst/>
                    <a:gdLst>
                      <a:gd name="connsiteX0" fmla="*/ 0 w 1090371"/>
                      <a:gd name="connsiteY0" fmla="*/ 352009 h 768022"/>
                      <a:gd name="connsiteX1" fmla="*/ 709127 w 1090371"/>
                      <a:gd name="connsiteY1" fmla="*/ 0 h 768022"/>
                      <a:gd name="connsiteX2" fmla="*/ 1090371 w 1090371"/>
                      <a:gd name="connsiteY2" fmla="*/ 768022 h 768022"/>
                      <a:gd name="connsiteX3" fmla="*/ 206508 w 1090371"/>
                      <a:gd name="connsiteY3" fmla="*/ 768022 h 768022"/>
                    </a:gdLst>
                    <a:ahLst/>
                    <a:cxnLst>
                      <a:cxn ang="0">
                        <a:pos x="connsiteX0" y="connsiteY0"/>
                      </a:cxn>
                      <a:cxn ang="0">
                        <a:pos x="connsiteX1" y="connsiteY1"/>
                      </a:cxn>
                      <a:cxn ang="0">
                        <a:pos x="connsiteX2" y="connsiteY2"/>
                      </a:cxn>
                      <a:cxn ang="0">
                        <a:pos x="connsiteX3" y="connsiteY3"/>
                      </a:cxn>
                    </a:cxnLst>
                    <a:rect l="l" t="t" r="r" b="b"/>
                    <a:pathLst>
                      <a:path w="1090371" h="768022">
                        <a:moveTo>
                          <a:pt x="0" y="352009"/>
                        </a:moveTo>
                        <a:lnTo>
                          <a:pt x="709127" y="0"/>
                        </a:lnTo>
                        <a:lnTo>
                          <a:pt x="1090371" y="768022"/>
                        </a:lnTo>
                        <a:lnTo>
                          <a:pt x="206508" y="768022"/>
                        </a:lnTo>
                        <a:close/>
                      </a:path>
                    </a:pathLst>
                  </a:custGeom>
                  <a:solidFill>
                    <a:srgbClr val="0056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sp>
                <p:nvSpPr>
                  <p:cNvPr id="78" name="任意多边形 32">
                    <a:extLst>
                      <a:ext uri="{FF2B5EF4-FFF2-40B4-BE49-F238E27FC236}">
                        <a16:creationId xmlns:a16="http://schemas.microsoft.com/office/drawing/2014/main" id="{C8BD4EE5-0FE0-C010-7A4B-399D2FDBB3F8}"/>
                      </a:ext>
                    </a:extLst>
                  </p:cNvPr>
                  <p:cNvSpPr/>
                  <p:nvPr/>
                </p:nvSpPr>
                <p:spPr>
                  <a:xfrm>
                    <a:off x="4169664" y="2228672"/>
                    <a:ext cx="6504575" cy="1645123"/>
                  </a:xfrm>
                  <a:custGeom>
                    <a:avLst/>
                    <a:gdLst>
                      <a:gd name="connsiteX0" fmla="*/ 6197855 w 6504575"/>
                      <a:gd name="connsiteY0" fmla="*/ 0 h 1645123"/>
                      <a:gd name="connsiteX1" fmla="*/ 6504575 w 6504575"/>
                      <a:gd name="connsiteY1" fmla="*/ 1645123 h 1645123"/>
                      <a:gd name="connsiteX2" fmla="*/ 0 w 6504575"/>
                      <a:gd name="connsiteY2" fmla="*/ 1645123 h 1645123"/>
                      <a:gd name="connsiteX3" fmla="*/ 0 w 6504575"/>
                      <a:gd name="connsiteY3" fmla="*/ 389857 h 1645123"/>
                    </a:gdLst>
                    <a:ahLst/>
                    <a:cxnLst>
                      <a:cxn ang="0">
                        <a:pos x="connsiteX0" y="connsiteY0"/>
                      </a:cxn>
                      <a:cxn ang="0">
                        <a:pos x="connsiteX1" y="connsiteY1"/>
                      </a:cxn>
                      <a:cxn ang="0">
                        <a:pos x="connsiteX2" y="connsiteY2"/>
                      </a:cxn>
                      <a:cxn ang="0">
                        <a:pos x="connsiteX3" y="connsiteY3"/>
                      </a:cxn>
                    </a:cxnLst>
                    <a:rect l="l" t="t" r="r" b="b"/>
                    <a:pathLst>
                      <a:path w="6504575" h="1645123">
                        <a:moveTo>
                          <a:pt x="6197855" y="0"/>
                        </a:moveTo>
                        <a:lnTo>
                          <a:pt x="6504575" y="1645123"/>
                        </a:lnTo>
                        <a:lnTo>
                          <a:pt x="0" y="1645123"/>
                        </a:lnTo>
                        <a:lnTo>
                          <a:pt x="0" y="389857"/>
                        </a:lnTo>
                        <a:close/>
                      </a:path>
                    </a:pathLst>
                  </a:custGeom>
                  <a:solidFill>
                    <a:srgbClr val="0070C0"/>
                  </a:solidFill>
                  <a:ln>
                    <a:noFill/>
                  </a:ln>
                  <a:effectLst>
                    <a:outerShdw blurRad="50800" dist="1270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Century Gothic" panose="020B0502020202020204" pitchFamily="34" charset="0"/>
                      <a:ea typeface="微软雅黑" panose="020B0503020204020204" charset="-122"/>
                      <a:cs typeface="+mn-cs"/>
                      <a:sym typeface="Century Gothic" panose="020B0502020202020204" pitchFamily="34" charset="0"/>
                    </a:endParaRPr>
                  </a:p>
                </p:txBody>
              </p:sp>
            </p:grpSp>
          </p:grpSp>
          <p:sp>
            <p:nvSpPr>
              <p:cNvPr id="74" name="矩形 73">
                <a:extLst>
                  <a:ext uri="{FF2B5EF4-FFF2-40B4-BE49-F238E27FC236}">
                    <a16:creationId xmlns:a16="http://schemas.microsoft.com/office/drawing/2014/main" id="{7A261813-246F-17B8-9525-EA3CF8FDDB99}"/>
                  </a:ext>
                </a:extLst>
              </p:cNvPr>
              <p:cNvSpPr/>
              <p:nvPr/>
            </p:nvSpPr>
            <p:spPr>
              <a:xfrm>
                <a:off x="1166164" y="1266933"/>
                <a:ext cx="2044066" cy="547517"/>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solidFill>
                      <a:schemeClr val="bg1"/>
                    </a:solidFill>
                    <a:latin typeface="Calibri" panose="020F0502020204030204"/>
                    <a:ea typeface="微软雅黑" panose="020B0503020204020204" charset="-122"/>
                  </a:rPr>
                  <a:t>相邻选择器</a:t>
                </a:r>
              </a:p>
            </p:txBody>
          </p:sp>
        </p:grpSp>
        <p:sp>
          <p:nvSpPr>
            <p:cNvPr id="72" name="任意多边形 26">
              <a:extLst>
                <a:ext uri="{FF2B5EF4-FFF2-40B4-BE49-F238E27FC236}">
                  <a16:creationId xmlns:a16="http://schemas.microsoft.com/office/drawing/2014/main" id="{6C9F81B4-8796-7F4C-3F7B-58E1517FDED4}"/>
                </a:ext>
              </a:extLst>
            </p:cNvPr>
            <p:cNvSpPr/>
            <p:nvPr/>
          </p:nvSpPr>
          <p:spPr>
            <a:xfrm>
              <a:off x="890954" y="6142892"/>
              <a:ext cx="2852687" cy="703385"/>
            </a:xfrm>
            <a:custGeom>
              <a:avLst/>
              <a:gdLst>
                <a:gd name="connsiteX0" fmla="*/ 0 w 5556738"/>
                <a:gd name="connsiteY0" fmla="*/ 164123 h 703385"/>
                <a:gd name="connsiteX1" fmla="*/ 0 w 5556738"/>
                <a:gd name="connsiteY1" fmla="*/ 703385 h 703385"/>
                <a:gd name="connsiteX2" fmla="*/ 5556738 w 5556738"/>
                <a:gd name="connsiteY2" fmla="*/ 703385 h 703385"/>
                <a:gd name="connsiteX3" fmla="*/ 5556738 w 5556738"/>
                <a:gd name="connsiteY3" fmla="*/ 0 h 703385"/>
                <a:gd name="connsiteX4" fmla="*/ 1664677 w 5556738"/>
                <a:gd name="connsiteY4" fmla="*/ 0 h 70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738" h="703385">
                  <a:moveTo>
                    <a:pt x="0" y="164123"/>
                  </a:moveTo>
                  <a:lnTo>
                    <a:pt x="0" y="703385"/>
                  </a:lnTo>
                  <a:lnTo>
                    <a:pt x="5556738" y="703385"/>
                  </a:lnTo>
                  <a:lnTo>
                    <a:pt x="5556738" y="0"/>
                  </a:lnTo>
                  <a:lnTo>
                    <a:pt x="1664677"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80" name="文本框 79">
            <a:extLst>
              <a:ext uri="{FF2B5EF4-FFF2-40B4-BE49-F238E27FC236}">
                <a16:creationId xmlns:a16="http://schemas.microsoft.com/office/drawing/2014/main" id="{141552FD-3E8D-EF99-C5B1-B0DC12FBABDD}"/>
              </a:ext>
            </a:extLst>
          </p:cNvPr>
          <p:cNvSpPr txBox="1"/>
          <p:nvPr/>
        </p:nvSpPr>
        <p:spPr>
          <a:xfrm>
            <a:off x="907422" y="2837090"/>
            <a:ext cx="2841779" cy="830997"/>
          </a:xfrm>
          <a:prstGeom prst="rect">
            <a:avLst/>
          </a:prstGeom>
          <a:noFill/>
        </p:spPr>
        <p:txBody>
          <a:bodyPr wrap="square">
            <a:spAutoFit/>
          </a:bodyPr>
          <a:lstStyle/>
          <a:p>
            <a:r>
              <a:rPr lang="zh-CN" altLang="en-US" sz="2400" b="1" i="0" dirty="0">
                <a:effectLst/>
                <a:latin typeface="楷体" panose="02010609060101010101" pitchFamily="49" charset="-122"/>
                <a:ea typeface="楷体" panose="02010609060101010101" pitchFamily="49" charset="-122"/>
              </a:rPr>
              <a:t>作用：选择</a:t>
            </a:r>
            <a:r>
              <a:rPr lang="en-US" altLang="zh-CN" sz="2400" b="1" i="0" dirty="0">
                <a:effectLst/>
                <a:latin typeface="楷体" panose="02010609060101010101" pitchFamily="49" charset="-122"/>
                <a:ea typeface="楷体" panose="02010609060101010101" pitchFamily="49" charset="-122"/>
              </a:rPr>
              <a:t>h1</a:t>
            </a:r>
            <a:r>
              <a:rPr lang="zh-CN" altLang="en-US" sz="2400" b="1" i="0" dirty="0">
                <a:effectLst/>
                <a:latin typeface="楷体" panose="02010609060101010101" pitchFamily="49" charset="-122"/>
                <a:ea typeface="楷体" panose="02010609060101010101" pitchFamily="49" charset="-122"/>
              </a:rPr>
              <a:t>元素内部的</a:t>
            </a:r>
            <a:r>
              <a:rPr lang="en-US" altLang="zh-CN" sz="2400" b="1" i="0" dirty="0" err="1">
                <a:effectLst/>
                <a:latin typeface="楷体" panose="02010609060101010101" pitchFamily="49" charset="-122"/>
                <a:ea typeface="楷体" panose="02010609060101010101" pitchFamily="49" charset="-122"/>
              </a:rPr>
              <a:t>em</a:t>
            </a:r>
            <a:r>
              <a:rPr lang="zh-CN" altLang="en-US" sz="2400" b="1" i="0" dirty="0">
                <a:effectLst/>
                <a:latin typeface="楷体" panose="02010609060101010101" pitchFamily="49" charset="-122"/>
                <a:ea typeface="楷体" panose="02010609060101010101" pitchFamily="49" charset="-122"/>
              </a:rPr>
              <a:t>元素</a:t>
            </a:r>
            <a:endParaRPr lang="zh-CN" altLang="en-US" sz="2400" b="1" dirty="0">
              <a:latin typeface="楷体" panose="02010609060101010101" pitchFamily="49" charset="-122"/>
              <a:ea typeface="楷体" panose="02010609060101010101" pitchFamily="49" charset="-122"/>
            </a:endParaRPr>
          </a:p>
        </p:txBody>
      </p:sp>
      <p:sp>
        <p:nvSpPr>
          <p:cNvPr id="81" name="文本框 80">
            <a:extLst>
              <a:ext uri="{FF2B5EF4-FFF2-40B4-BE49-F238E27FC236}">
                <a16:creationId xmlns:a16="http://schemas.microsoft.com/office/drawing/2014/main" id="{6B0AADB3-E6D9-0A73-A95C-5828B98C76D0}"/>
              </a:ext>
            </a:extLst>
          </p:cNvPr>
          <p:cNvSpPr txBox="1"/>
          <p:nvPr/>
        </p:nvSpPr>
        <p:spPr>
          <a:xfrm>
            <a:off x="702516" y="5863571"/>
            <a:ext cx="2841779" cy="830997"/>
          </a:xfrm>
          <a:prstGeom prst="rect">
            <a:avLst/>
          </a:prstGeom>
          <a:noFill/>
        </p:spPr>
        <p:txBody>
          <a:bodyPr wrap="square">
            <a:spAutoFit/>
          </a:bodyPr>
          <a:lstStyle/>
          <a:p>
            <a:r>
              <a:rPr lang="zh-CN" altLang="en-US" sz="2400" b="1" i="0" dirty="0">
                <a:effectLst/>
                <a:latin typeface="楷体" panose="02010609060101010101" pitchFamily="49" charset="-122"/>
                <a:ea typeface="楷体" panose="02010609060101010101" pitchFamily="49" charset="-122"/>
              </a:rPr>
              <a:t>作用：选择</a:t>
            </a:r>
            <a:r>
              <a:rPr lang="en-US" altLang="zh-CN" sz="2400" b="1" i="0" dirty="0">
                <a:effectLst/>
                <a:latin typeface="楷体" panose="02010609060101010101" pitchFamily="49" charset="-122"/>
                <a:ea typeface="楷体" panose="02010609060101010101" pitchFamily="49" charset="-122"/>
              </a:rPr>
              <a:t>p</a:t>
            </a:r>
            <a:r>
              <a:rPr lang="zh-CN" altLang="en-US" sz="2400" b="1" i="0" dirty="0">
                <a:effectLst/>
                <a:latin typeface="楷体" panose="02010609060101010101" pitchFamily="49" charset="-122"/>
                <a:ea typeface="楷体" panose="02010609060101010101" pitchFamily="49" charset="-122"/>
              </a:rPr>
              <a:t>元素内部的直接子元素</a:t>
            </a:r>
            <a:r>
              <a:rPr lang="en-US" altLang="zh-CN" sz="2400" b="1" i="0" dirty="0" err="1">
                <a:effectLst/>
                <a:latin typeface="楷体" panose="02010609060101010101" pitchFamily="49" charset="-122"/>
                <a:ea typeface="楷体" panose="02010609060101010101" pitchFamily="49" charset="-122"/>
              </a:rPr>
              <a:t>em</a:t>
            </a:r>
            <a:endParaRPr lang="zh-CN" altLang="en-US" sz="2400" b="1" dirty="0">
              <a:latin typeface="楷体" panose="02010609060101010101" pitchFamily="49" charset="-122"/>
              <a:ea typeface="楷体" panose="02010609060101010101" pitchFamily="49" charset="-122"/>
            </a:endParaRPr>
          </a:p>
        </p:txBody>
      </p:sp>
      <p:sp>
        <p:nvSpPr>
          <p:cNvPr id="83" name="文本框 82">
            <a:extLst>
              <a:ext uri="{FF2B5EF4-FFF2-40B4-BE49-F238E27FC236}">
                <a16:creationId xmlns:a16="http://schemas.microsoft.com/office/drawing/2014/main" id="{E630C483-50B5-3F5C-BCE0-77503B3B2CBF}"/>
              </a:ext>
            </a:extLst>
          </p:cNvPr>
          <p:cNvSpPr txBox="1"/>
          <p:nvPr/>
        </p:nvSpPr>
        <p:spPr>
          <a:xfrm>
            <a:off x="4892762" y="5866244"/>
            <a:ext cx="3048000" cy="830997"/>
          </a:xfrm>
          <a:prstGeom prst="rect">
            <a:avLst/>
          </a:prstGeom>
          <a:noFill/>
        </p:spPr>
        <p:txBody>
          <a:bodyPr wrap="square">
            <a:spAutoFit/>
          </a:bodyPr>
          <a:lstStyle/>
          <a:p>
            <a:r>
              <a:rPr lang="zh-CN" altLang="en-US" sz="2400" b="1" dirty="0">
                <a:latin typeface="楷体" panose="02010609060101010101" pitchFamily="49" charset="-122"/>
                <a:ea typeface="楷体" panose="02010609060101010101" pitchFamily="49" charset="-122"/>
              </a:rPr>
              <a:t>作用：选择同时被所有选择器选中的元素</a:t>
            </a:r>
          </a:p>
        </p:txBody>
      </p:sp>
      <p:sp>
        <p:nvSpPr>
          <p:cNvPr id="84" name="文本框 83">
            <a:extLst>
              <a:ext uri="{FF2B5EF4-FFF2-40B4-BE49-F238E27FC236}">
                <a16:creationId xmlns:a16="http://schemas.microsoft.com/office/drawing/2014/main" id="{A9D1401D-33C9-B7C8-8EB1-4795A6ABD626}"/>
              </a:ext>
            </a:extLst>
          </p:cNvPr>
          <p:cNvSpPr txBox="1"/>
          <p:nvPr/>
        </p:nvSpPr>
        <p:spPr>
          <a:xfrm>
            <a:off x="4907151" y="2842261"/>
            <a:ext cx="3048000" cy="830997"/>
          </a:xfrm>
          <a:prstGeom prst="rect">
            <a:avLst/>
          </a:prstGeom>
          <a:noFill/>
        </p:spPr>
        <p:txBody>
          <a:bodyPr wrap="square">
            <a:spAutoFit/>
          </a:bodyPr>
          <a:lstStyle/>
          <a:p>
            <a:r>
              <a:rPr lang="zh-CN" altLang="en-US" sz="2400" b="1" dirty="0">
                <a:latin typeface="楷体" panose="02010609060101010101" pitchFamily="49" charset="-122"/>
                <a:ea typeface="楷体" panose="02010609060101010101" pitchFamily="49" charset="-122"/>
              </a:rPr>
              <a:t>作用：选择元素之后，紧跟着的兄弟元素</a:t>
            </a:r>
            <a:r>
              <a:rPr lang="en-US" altLang="zh-CN" sz="2400" b="1" dirty="0">
                <a:latin typeface="楷体" panose="02010609060101010101" pitchFamily="49" charset="-122"/>
                <a:ea typeface="楷体" panose="02010609060101010101" pitchFamily="49" charset="-122"/>
              </a:rPr>
              <a:t>F</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8475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BD519C71-DDB6-43EC-A75F-33F920798745}"/>
              </a:ext>
            </a:extLst>
          </p:cNvPr>
          <p:cNvGrpSpPr/>
          <p:nvPr/>
        </p:nvGrpSpPr>
        <p:grpSpPr>
          <a:xfrm>
            <a:off x="1019337" y="1016732"/>
            <a:ext cx="10153327" cy="1015663"/>
            <a:chOff x="1127448" y="1240185"/>
            <a:chExt cx="10153327" cy="1015663"/>
          </a:xfrm>
        </p:grpSpPr>
        <p:sp>
          <p:nvSpPr>
            <p:cNvPr id="85" name="矩形 84">
              <a:extLst>
                <a:ext uri="{FF2B5EF4-FFF2-40B4-BE49-F238E27FC236}">
                  <a16:creationId xmlns:a16="http://schemas.microsoft.com/office/drawing/2014/main" id="{9C46B215-C269-E21B-538B-9DE960D10F09}"/>
                </a:ext>
              </a:extLst>
            </p:cNvPr>
            <p:cNvSpPr/>
            <p:nvPr/>
          </p:nvSpPr>
          <p:spPr>
            <a:xfrm>
              <a:off x="1146498" y="1240185"/>
              <a:ext cx="9793088"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b="1" dirty="0">
                  <a:latin typeface="楷体" panose="02010609060101010101" pitchFamily="49" charset="-122"/>
                  <a:ea typeface="楷体" panose="02010609060101010101" pitchFamily="49" charset="-122"/>
                </a:rPr>
                <a:t>伪类选择器是在</a:t>
              </a:r>
              <a:r>
                <a:rPr lang="en-US" altLang="zh-CN" b="1" dirty="0">
                  <a:latin typeface="楷体" panose="02010609060101010101" pitchFamily="49" charset="-122"/>
                  <a:ea typeface="楷体" panose="02010609060101010101" pitchFamily="49" charset="-122"/>
                </a:rPr>
                <a:t>CSS</a:t>
              </a:r>
              <a:r>
                <a:rPr lang="zh-CN" altLang="en-US" b="1" dirty="0">
                  <a:latin typeface="楷体" panose="02010609060101010101" pitchFamily="49" charset="-122"/>
                  <a:ea typeface="楷体" panose="02010609060101010101" pitchFamily="49" charset="-122"/>
                </a:rPr>
                <a:t>中已经定义好的选择器</a:t>
              </a:r>
              <a:r>
                <a:rPr lang="en-US" altLang="zh-CN" b="1" dirty="0">
                  <a:latin typeface="楷体" panose="02010609060101010101" pitchFamily="49" charset="-122"/>
                  <a:ea typeface="楷体" panose="02010609060101010101" pitchFamily="49" charset="-122"/>
                </a:rPr>
                <a:t>,</a:t>
              </a:r>
              <a:r>
                <a:rPr lang="zh-CN" altLang="en-US" b="1" dirty="0">
                  <a:latin typeface="楷体" panose="02010609060101010101" pitchFamily="49" charset="-122"/>
                  <a:ea typeface="楷体" panose="02010609060101010101" pitchFamily="49" charset="-122"/>
                </a:rPr>
                <a:t>不能随便命名定义。伪类选择器可以分为</a:t>
              </a:r>
              <a:r>
                <a:rPr lang="en-US" altLang="zh-CN" b="1" dirty="0">
                  <a:latin typeface="楷体" panose="02010609060101010101" pitchFamily="49" charset="-122"/>
                  <a:ea typeface="楷体" panose="02010609060101010101" pitchFamily="49" charset="-122"/>
                </a:rPr>
                <a:t>UI</a:t>
              </a:r>
              <a:r>
                <a:rPr lang="zh-CN" altLang="en-US" b="1" dirty="0">
                  <a:latin typeface="楷体" panose="02010609060101010101" pitchFamily="49" charset="-122"/>
                  <a:ea typeface="楷体" panose="02010609060101010101" pitchFamily="49" charset="-122"/>
                </a:rPr>
                <a:t>元素状态伪类选择器和结构伪类选择器两种。</a:t>
              </a:r>
            </a:p>
          </p:txBody>
        </p:sp>
        <p:sp>
          <p:nvSpPr>
            <p:cNvPr id="86" name="矩形 85">
              <a:extLst>
                <a:ext uri="{FF2B5EF4-FFF2-40B4-BE49-F238E27FC236}">
                  <a16:creationId xmlns:a16="http://schemas.microsoft.com/office/drawing/2014/main" id="{095C9321-00CF-728C-A96A-C23518C6D10F}"/>
                </a:ext>
              </a:extLst>
            </p:cNvPr>
            <p:cNvSpPr/>
            <p:nvPr/>
          </p:nvSpPr>
          <p:spPr>
            <a:xfrm>
              <a:off x="1127448" y="1268760"/>
              <a:ext cx="10153327" cy="987088"/>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grpSp>
        <p:nvGrpSpPr>
          <p:cNvPr id="9" name="组合 8">
            <a:extLst>
              <a:ext uri="{FF2B5EF4-FFF2-40B4-BE49-F238E27FC236}">
                <a16:creationId xmlns:a16="http://schemas.microsoft.com/office/drawing/2014/main" id="{9EC18BCC-8538-617C-7671-60E0C3FD1756}"/>
              </a:ext>
            </a:extLst>
          </p:cNvPr>
          <p:cNvGrpSpPr/>
          <p:nvPr/>
        </p:nvGrpSpPr>
        <p:grpSpPr>
          <a:xfrm>
            <a:off x="1091023" y="2406950"/>
            <a:ext cx="5472930" cy="580865"/>
            <a:chOff x="3003133" y="5526768"/>
            <a:chExt cx="1345439" cy="580865"/>
          </a:xfrm>
        </p:grpSpPr>
        <p:grpSp>
          <p:nvGrpSpPr>
            <p:cNvPr id="27" name="组合 26">
              <a:extLst>
                <a:ext uri="{FF2B5EF4-FFF2-40B4-BE49-F238E27FC236}">
                  <a16:creationId xmlns:a16="http://schemas.microsoft.com/office/drawing/2014/main" id="{7A224F77-D7CC-87FB-5DF1-590E4C828D74}"/>
                </a:ext>
              </a:extLst>
            </p:cNvPr>
            <p:cNvGrpSpPr/>
            <p:nvPr/>
          </p:nvGrpSpPr>
          <p:grpSpPr>
            <a:xfrm>
              <a:off x="3003133" y="5599602"/>
              <a:ext cx="1286817" cy="416840"/>
              <a:chOff x="1111177" y="6729458"/>
              <a:chExt cx="1286817" cy="416840"/>
            </a:xfrm>
          </p:grpSpPr>
          <p:sp>
            <p:nvSpPr>
              <p:cNvPr id="79" name="圆角矩形 56">
                <a:extLst>
                  <a:ext uri="{FF2B5EF4-FFF2-40B4-BE49-F238E27FC236}">
                    <a16:creationId xmlns:a16="http://schemas.microsoft.com/office/drawing/2014/main" id="{F0FCEE93-6495-704F-C448-D9796382BDB7}"/>
                  </a:ext>
                </a:extLst>
              </p:cNvPr>
              <p:cNvSpPr/>
              <p:nvPr/>
            </p:nvSpPr>
            <p:spPr>
              <a:xfrm>
                <a:off x="1111177" y="6729458"/>
                <a:ext cx="1286817" cy="41684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82" name="圆角矩形 57">
                <a:extLst>
                  <a:ext uri="{FF2B5EF4-FFF2-40B4-BE49-F238E27FC236}">
                    <a16:creationId xmlns:a16="http://schemas.microsoft.com/office/drawing/2014/main" id="{74027A87-14E6-BB8F-71C9-FC709CFF159C}"/>
                  </a:ext>
                </a:extLst>
              </p:cNvPr>
              <p:cNvSpPr/>
              <p:nvPr/>
            </p:nvSpPr>
            <p:spPr>
              <a:xfrm>
                <a:off x="1128958" y="6738072"/>
                <a:ext cx="1256850" cy="408225"/>
              </a:xfrm>
              <a:prstGeom prst="roundRect">
                <a:avLst>
                  <a:gd name="adj" fmla="val 50000"/>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grpSp>
        <p:sp>
          <p:nvSpPr>
            <p:cNvPr id="28" name="矩形 27">
              <a:extLst>
                <a:ext uri="{FF2B5EF4-FFF2-40B4-BE49-F238E27FC236}">
                  <a16:creationId xmlns:a16="http://schemas.microsoft.com/office/drawing/2014/main" id="{10F56EEA-8E6A-FE47-4B5F-B146B7FC4C73}"/>
                </a:ext>
              </a:extLst>
            </p:cNvPr>
            <p:cNvSpPr/>
            <p:nvPr/>
          </p:nvSpPr>
          <p:spPr>
            <a:xfrm>
              <a:off x="3076926" y="5526768"/>
              <a:ext cx="1271646" cy="58086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defRPr/>
              </a:pPr>
              <a:r>
                <a:rPr lang="en-US" altLang="zh-CN" dirty="0">
                  <a:solidFill>
                    <a:srgbClr val="0070C0"/>
                  </a:solidFill>
                  <a:latin typeface="Times New Roman" panose="02020603050405020304" pitchFamily="18" charset="0"/>
                  <a:ea typeface="微软雅黑" panose="020B0503020204020204" charset="-122"/>
                </a:rPr>
                <a:t>UI</a:t>
              </a:r>
              <a:r>
                <a:rPr lang="zh-CN" altLang="en-US" dirty="0">
                  <a:solidFill>
                    <a:srgbClr val="0070C0"/>
                  </a:solidFill>
                  <a:latin typeface="Times New Roman" panose="02020603050405020304" pitchFamily="18" charset="0"/>
                  <a:ea typeface="微软雅黑" panose="020B0503020204020204" charset="-122"/>
                </a:rPr>
                <a:t>元素状态伪类选择器的使用方法</a:t>
              </a:r>
              <a:endParaRPr kumimoji="0" lang="en-US" altLang="zh-CN" b="0" i="0" u="none" strike="noStrike" kern="1200" cap="none" spc="0" normalizeH="0" baseline="0" noProof="0" dirty="0">
                <a:ln>
                  <a:noFill/>
                </a:ln>
                <a:solidFill>
                  <a:srgbClr val="0070C0"/>
                </a:solidFill>
                <a:effectLst/>
                <a:uLnTx/>
                <a:uFillTx/>
                <a:latin typeface="Times New Roman" panose="02020603050405020304" pitchFamily="18" charset="0"/>
                <a:ea typeface="微软雅黑" panose="020B0503020204020204" charset="-122"/>
                <a:cs typeface="+mn-cs"/>
              </a:endParaRPr>
            </a:p>
          </p:txBody>
        </p:sp>
      </p:grpSp>
      <p:grpSp>
        <p:nvGrpSpPr>
          <p:cNvPr id="10" name="组合 9">
            <a:extLst>
              <a:ext uri="{FF2B5EF4-FFF2-40B4-BE49-F238E27FC236}">
                <a16:creationId xmlns:a16="http://schemas.microsoft.com/office/drawing/2014/main" id="{4E94E26A-20B5-65DB-ED37-D406138CED3D}"/>
              </a:ext>
            </a:extLst>
          </p:cNvPr>
          <p:cNvGrpSpPr/>
          <p:nvPr/>
        </p:nvGrpSpPr>
        <p:grpSpPr>
          <a:xfrm>
            <a:off x="1115382" y="3300242"/>
            <a:ext cx="10057281" cy="2541026"/>
            <a:chOff x="1151486" y="3480262"/>
            <a:chExt cx="9645804" cy="2541026"/>
          </a:xfrm>
        </p:grpSpPr>
        <p:grpSp>
          <p:nvGrpSpPr>
            <p:cNvPr id="16" name="组合 15">
              <a:extLst>
                <a:ext uri="{FF2B5EF4-FFF2-40B4-BE49-F238E27FC236}">
                  <a16:creationId xmlns:a16="http://schemas.microsoft.com/office/drawing/2014/main" id="{17BE4CDA-9D19-BC77-49F9-E06A6EB8BAFA}"/>
                </a:ext>
              </a:extLst>
            </p:cNvPr>
            <p:cNvGrpSpPr/>
            <p:nvPr/>
          </p:nvGrpSpPr>
          <p:grpSpPr>
            <a:xfrm>
              <a:off x="1151486" y="3480262"/>
              <a:ext cx="9050684" cy="1194366"/>
              <a:chOff x="2191656" y="1062567"/>
              <a:chExt cx="6574973" cy="1194366"/>
            </a:xfrm>
            <a:noFill/>
          </p:grpSpPr>
          <p:sp>
            <p:nvSpPr>
              <p:cNvPr id="21" name="任意多边形 44">
                <a:extLst>
                  <a:ext uri="{FF2B5EF4-FFF2-40B4-BE49-F238E27FC236}">
                    <a16:creationId xmlns:a16="http://schemas.microsoft.com/office/drawing/2014/main" id="{1FEA10DC-0FFC-7E13-2069-ABCE30D90BA0}"/>
                  </a:ext>
                </a:extLst>
              </p:cNvPr>
              <p:cNvSpPr/>
              <p:nvPr/>
            </p:nvSpPr>
            <p:spPr>
              <a:xfrm>
                <a:off x="2191657" y="1062567"/>
                <a:ext cx="6574972" cy="11943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2" name="等腰三角形 21">
                <a:extLst>
                  <a:ext uri="{FF2B5EF4-FFF2-40B4-BE49-F238E27FC236}">
                    <a16:creationId xmlns:a16="http://schemas.microsoft.com/office/drawing/2014/main" id="{012F82DB-C77E-6C5A-B886-0D00D2F3CBB8}"/>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17" name="矩形 16">
              <a:extLst>
                <a:ext uri="{FF2B5EF4-FFF2-40B4-BE49-F238E27FC236}">
                  <a16:creationId xmlns:a16="http://schemas.microsoft.com/office/drawing/2014/main" id="{445F1204-E104-89A4-540C-7D7DABBFF811}"/>
                </a:ext>
              </a:extLst>
            </p:cNvPr>
            <p:cNvSpPr/>
            <p:nvPr/>
          </p:nvSpPr>
          <p:spPr>
            <a:xfrm>
              <a:off x="1580266" y="3552270"/>
              <a:ext cx="8023541" cy="2376264"/>
            </a:xfrm>
            <a:prstGeom prst="rect">
              <a:avLst/>
            </a:prstGeom>
            <a:gradFill>
              <a:gsLst>
                <a:gs pos="75000">
                  <a:srgbClr val="DEFCFD"/>
                </a:gs>
                <a:gs pos="22000">
                  <a:srgbClr val="E3FCFD"/>
                </a:gs>
                <a:gs pos="50500">
                  <a:schemeClr val="accent1">
                    <a:lumMod val="20000"/>
                    <a:lumOff val="80000"/>
                  </a:schemeClr>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8" name="组合 17">
              <a:extLst>
                <a:ext uri="{FF2B5EF4-FFF2-40B4-BE49-F238E27FC236}">
                  <a16:creationId xmlns:a16="http://schemas.microsoft.com/office/drawing/2014/main" id="{48215DFF-383D-F46E-8F08-CE8BFDB94D96}"/>
                </a:ext>
              </a:extLst>
            </p:cNvPr>
            <p:cNvGrpSpPr/>
            <p:nvPr/>
          </p:nvGrpSpPr>
          <p:grpSpPr>
            <a:xfrm flipH="1" flipV="1">
              <a:off x="1561210" y="4920422"/>
              <a:ext cx="9236080" cy="1100866"/>
              <a:chOff x="2191656" y="1062567"/>
              <a:chExt cx="6859816" cy="1100866"/>
            </a:xfrm>
            <a:noFill/>
          </p:grpSpPr>
          <p:sp>
            <p:nvSpPr>
              <p:cNvPr id="19" name="任意多边形 42">
                <a:extLst>
                  <a:ext uri="{FF2B5EF4-FFF2-40B4-BE49-F238E27FC236}">
                    <a16:creationId xmlns:a16="http://schemas.microsoft.com/office/drawing/2014/main" id="{B63490F0-C316-5A81-ACBE-C60A5CC68EBE}"/>
                  </a:ext>
                </a:extLst>
              </p:cNvPr>
              <p:cNvSpPr/>
              <p:nvPr/>
            </p:nvSpPr>
            <p:spPr>
              <a:xfrm>
                <a:off x="2191657" y="1062567"/>
                <a:ext cx="6859815" cy="11008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20" name="等腰三角形 19">
                <a:extLst>
                  <a:ext uri="{FF2B5EF4-FFF2-40B4-BE49-F238E27FC236}">
                    <a16:creationId xmlns:a16="http://schemas.microsoft.com/office/drawing/2014/main" id="{6775B24B-5DB7-0563-04F2-3BE3F1C299E0}"/>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grpSp>
      <p:sp>
        <p:nvSpPr>
          <p:cNvPr id="11" name="矩形 10">
            <a:extLst>
              <a:ext uri="{FF2B5EF4-FFF2-40B4-BE49-F238E27FC236}">
                <a16:creationId xmlns:a16="http://schemas.microsoft.com/office/drawing/2014/main" id="{B379156A-049D-E60F-E83C-9AB17E98749F}"/>
              </a:ext>
            </a:extLst>
          </p:cNvPr>
          <p:cNvSpPr/>
          <p:nvPr/>
        </p:nvSpPr>
        <p:spPr>
          <a:xfrm>
            <a:off x="1379377" y="3278205"/>
            <a:ext cx="8856984" cy="71955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lnSpc>
                <a:spcPct val="200000"/>
              </a:lnSpc>
              <a:defRPr/>
            </a:pPr>
            <a:r>
              <a:rPr lang="en-US" altLang="zh-CN" dirty="0">
                <a:solidFill>
                  <a:prstClr val="black"/>
                </a:solidFill>
                <a:latin typeface="微软雅黑" panose="020B0503020204020204" charset="-122"/>
                <a:ea typeface="微软雅黑" panose="020B0503020204020204" charset="-122"/>
              </a:rPr>
              <a:t>UI</a:t>
            </a:r>
            <a:r>
              <a:rPr lang="zh-CN" altLang="en-US" dirty="0">
                <a:solidFill>
                  <a:prstClr val="black"/>
                </a:solidFill>
                <a:latin typeface="微软雅黑" panose="020B0503020204020204" charset="-122"/>
                <a:ea typeface="微软雅黑" panose="020B0503020204020204" charset="-122"/>
              </a:rPr>
              <a:t>元素状态伪类选择器的特点是：</a:t>
            </a:r>
          </a:p>
        </p:txBody>
      </p:sp>
      <p:sp>
        <p:nvSpPr>
          <p:cNvPr id="13" name="矩形 12">
            <a:extLst>
              <a:ext uri="{FF2B5EF4-FFF2-40B4-BE49-F238E27FC236}">
                <a16:creationId xmlns:a16="http://schemas.microsoft.com/office/drawing/2014/main" id="{A333BA8A-5A44-2310-FE2B-E22C1070EC01}"/>
              </a:ext>
            </a:extLst>
          </p:cNvPr>
          <p:cNvSpPr/>
          <p:nvPr/>
        </p:nvSpPr>
        <p:spPr>
          <a:xfrm>
            <a:off x="1379377" y="4110359"/>
            <a:ext cx="9143302" cy="1569660"/>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defRPr/>
            </a:pPr>
            <a:r>
              <a:rPr lang="zh-CN" altLang="en-US" dirty="0">
                <a:solidFill>
                  <a:prstClr val="black"/>
                </a:solidFill>
                <a:latin typeface="微软雅黑" panose="020B0503020204020204" charset="-122"/>
                <a:ea typeface="微软雅黑" panose="020B0503020204020204" charset="-122"/>
              </a:rPr>
              <a:t>指定的样式只有当元素处于某种状态下时才起作用，在默认状态下不起作用。</a:t>
            </a:r>
            <a:endParaRPr lang="en-US" altLang="zh-CN" dirty="0">
              <a:solidFill>
                <a:prstClr val="black"/>
              </a:solidFill>
              <a:latin typeface="微软雅黑" panose="020B0503020204020204" charset="-122"/>
              <a:ea typeface="微软雅黑" panose="020B0503020204020204" charset="-122"/>
            </a:endParaRPr>
          </a:p>
          <a:p>
            <a:pPr indent="457200" defTabSz="914400">
              <a:defRPr/>
            </a:pPr>
            <a:r>
              <a:rPr lang="en-US" altLang="zh-CN" dirty="0">
                <a:solidFill>
                  <a:prstClr val="black"/>
                </a:solidFill>
                <a:latin typeface="微软雅黑" panose="020B0503020204020204" charset="-122"/>
                <a:ea typeface="微软雅黑" panose="020B0503020204020204" charset="-122"/>
              </a:rPr>
              <a:t>UI</a:t>
            </a:r>
            <a:r>
              <a:rPr lang="zh-CN" altLang="en-US" dirty="0">
                <a:solidFill>
                  <a:prstClr val="black"/>
                </a:solidFill>
                <a:latin typeface="微软雅黑" panose="020B0503020204020204" charset="-122"/>
                <a:ea typeface="微软雅黑" panose="020B0503020204020204" charset="-122"/>
              </a:rPr>
              <a:t>元素状态包括：</a:t>
            </a:r>
            <a:endParaRPr lang="en-US" altLang="zh-CN" dirty="0">
              <a:solidFill>
                <a:prstClr val="black"/>
              </a:solidFill>
              <a:latin typeface="微软雅黑" panose="020B0503020204020204" charset="-122"/>
              <a:ea typeface="微软雅黑" panose="020B0503020204020204" charset="-122"/>
            </a:endParaRPr>
          </a:p>
          <a:p>
            <a:pPr indent="457200" defTabSz="914400">
              <a:defRPr/>
            </a:pPr>
            <a:r>
              <a:rPr lang="zh-CN" altLang="en-US" dirty="0">
                <a:solidFill>
                  <a:prstClr val="black"/>
                </a:solidFill>
                <a:latin typeface="微软雅黑" panose="020B0503020204020204" charset="-122"/>
                <a:ea typeface="微软雅黑" panose="020B0503020204020204" charset="-122"/>
              </a:rPr>
              <a:t>选中、未选中、获取焦点、失去焦点等。</a:t>
            </a:r>
          </a:p>
        </p:txBody>
      </p:sp>
    </p:spTree>
    <p:extLst>
      <p:ext uri="{BB962C8B-B14F-4D97-AF65-F5344CB8AC3E}">
        <p14:creationId xmlns:p14="http://schemas.microsoft.com/office/powerpoint/2010/main" val="136645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pic>
        <p:nvPicPr>
          <p:cNvPr id="3" name="table">
            <a:extLst>
              <a:ext uri="{FF2B5EF4-FFF2-40B4-BE49-F238E27FC236}">
                <a16:creationId xmlns:a16="http://schemas.microsoft.com/office/drawing/2014/main" id="{2E1E73B4-0836-C116-75BD-4D3DBF8C4EF8}"/>
              </a:ext>
            </a:extLst>
          </p:cNvPr>
          <p:cNvPicPr>
            <a:picLocks noChangeAspect="1"/>
          </p:cNvPicPr>
          <p:nvPr/>
        </p:nvPicPr>
        <p:blipFill>
          <a:blip r:embed="rId3"/>
          <a:stretch>
            <a:fillRect/>
          </a:stretch>
        </p:blipFill>
        <p:spPr>
          <a:xfrm>
            <a:off x="767408" y="882419"/>
            <a:ext cx="10657184" cy="5093163"/>
          </a:xfrm>
          <a:prstGeom prst="rect">
            <a:avLst/>
          </a:prstGeom>
        </p:spPr>
      </p:pic>
    </p:spTree>
    <p:extLst>
      <p:ext uri="{BB962C8B-B14F-4D97-AF65-F5344CB8AC3E}">
        <p14:creationId xmlns:p14="http://schemas.microsoft.com/office/powerpoint/2010/main" val="64223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180B1FD5-A991-B53D-F3A6-5382424DC8F1}"/>
              </a:ext>
            </a:extLst>
          </p:cNvPr>
          <p:cNvGrpSpPr/>
          <p:nvPr/>
        </p:nvGrpSpPr>
        <p:grpSpPr>
          <a:xfrm>
            <a:off x="1193551" y="989700"/>
            <a:ext cx="9645804" cy="1656183"/>
            <a:chOff x="1151486" y="3480262"/>
            <a:chExt cx="9645804" cy="2330080"/>
          </a:xfrm>
        </p:grpSpPr>
        <p:grpSp>
          <p:nvGrpSpPr>
            <p:cNvPr id="6" name="组合 5">
              <a:extLst>
                <a:ext uri="{FF2B5EF4-FFF2-40B4-BE49-F238E27FC236}">
                  <a16:creationId xmlns:a16="http://schemas.microsoft.com/office/drawing/2014/main" id="{1046857B-3362-3B51-A9E0-06FDDCE96B09}"/>
                </a:ext>
              </a:extLst>
            </p:cNvPr>
            <p:cNvGrpSpPr/>
            <p:nvPr/>
          </p:nvGrpSpPr>
          <p:grpSpPr>
            <a:xfrm>
              <a:off x="1151486" y="3480262"/>
              <a:ext cx="9050684" cy="1194366"/>
              <a:chOff x="2191656" y="1062567"/>
              <a:chExt cx="6574973" cy="1194366"/>
            </a:xfrm>
            <a:noFill/>
          </p:grpSpPr>
          <p:sp>
            <p:nvSpPr>
              <p:cNvPr id="11" name="任意多边形 19">
                <a:extLst>
                  <a:ext uri="{FF2B5EF4-FFF2-40B4-BE49-F238E27FC236}">
                    <a16:creationId xmlns:a16="http://schemas.microsoft.com/office/drawing/2014/main" id="{0B41428F-2021-713F-79CB-7BCDEE6D55E0}"/>
                  </a:ext>
                </a:extLst>
              </p:cNvPr>
              <p:cNvSpPr/>
              <p:nvPr/>
            </p:nvSpPr>
            <p:spPr>
              <a:xfrm>
                <a:off x="2191657" y="1062567"/>
                <a:ext cx="6574972" cy="11943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3" name="等腰三角形 12">
                <a:extLst>
                  <a:ext uri="{FF2B5EF4-FFF2-40B4-BE49-F238E27FC236}">
                    <a16:creationId xmlns:a16="http://schemas.microsoft.com/office/drawing/2014/main" id="{708A4A4F-901A-A70B-694B-FCBE13092820}"/>
                  </a:ext>
                </a:extLst>
              </p:cNvPr>
              <p:cNvSpPr/>
              <p:nvPr/>
            </p:nvSpPr>
            <p:spPr>
              <a:xfrm flipV="1">
                <a:off x="2191656" y="1062567"/>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sp>
          <p:nvSpPr>
            <p:cNvPr id="7" name="矩形 6">
              <a:extLst>
                <a:ext uri="{FF2B5EF4-FFF2-40B4-BE49-F238E27FC236}">
                  <a16:creationId xmlns:a16="http://schemas.microsoft.com/office/drawing/2014/main" id="{6308746B-5E2A-8763-BA2D-DABC6ACCC3EF}"/>
                </a:ext>
              </a:extLst>
            </p:cNvPr>
            <p:cNvSpPr/>
            <p:nvPr/>
          </p:nvSpPr>
          <p:spPr>
            <a:xfrm>
              <a:off x="1580266" y="3552270"/>
              <a:ext cx="8023541" cy="2222525"/>
            </a:xfrm>
            <a:prstGeom prst="rect">
              <a:avLst/>
            </a:prstGeom>
            <a:gradFill>
              <a:gsLst>
                <a:gs pos="75000">
                  <a:srgbClr val="DEFCFD"/>
                </a:gs>
                <a:gs pos="22000">
                  <a:srgbClr val="E3FCFD"/>
                </a:gs>
                <a:gs pos="50500">
                  <a:schemeClr val="accent1">
                    <a:lumMod val="20000"/>
                    <a:lumOff val="80000"/>
                  </a:schemeClr>
                </a:gs>
                <a:gs pos="0">
                  <a:schemeClr val="bg1">
                    <a:alpha val="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 name="组合 7">
              <a:extLst>
                <a:ext uri="{FF2B5EF4-FFF2-40B4-BE49-F238E27FC236}">
                  <a16:creationId xmlns:a16="http://schemas.microsoft.com/office/drawing/2014/main" id="{101F14E2-13A4-83F7-27EB-22060381ED7A}"/>
                </a:ext>
              </a:extLst>
            </p:cNvPr>
            <p:cNvGrpSpPr/>
            <p:nvPr/>
          </p:nvGrpSpPr>
          <p:grpSpPr>
            <a:xfrm flipH="1" flipV="1">
              <a:off x="1561210" y="4709476"/>
              <a:ext cx="9236080" cy="1100866"/>
              <a:chOff x="2191656" y="1273513"/>
              <a:chExt cx="6859816" cy="1100866"/>
            </a:xfrm>
            <a:noFill/>
          </p:grpSpPr>
          <p:sp>
            <p:nvSpPr>
              <p:cNvPr id="9" name="任意多边形 17">
                <a:extLst>
                  <a:ext uri="{FF2B5EF4-FFF2-40B4-BE49-F238E27FC236}">
                    <a16:creationId xmlns:a16="http://schemas.microsoft.com/office/drawing/2014/main" id="{674FE143-5532-94BC-4AC0-695ACBE1A107}"/>
                  </a:ext>
                </a:extLst>
              </p:cNvPr>
              <p:cNvSpPr/>
              <p:nvPr/>
            </p:nvSpPr>
            <p:spPr>
              <a:xfrm>
                <a:off x="2191657" y="1273513"/>
                <a:ext cx="6859815" cy="1100866"/>
              </a:xfrm>
              <a:custGeom>
                <a:avLst/>
                <a:gdLst>
                  <a:gd name="connsiteX0" fmla="*/ 0 w 6574972"/>
                  <a:gd name="connsiteY0" fmla="*/ 841828 h 841828"/>
                  <a:gd name="connsiteX1" fmla="*/ 0 w 6574972"/>
                  <a:gd name="connsiteY1" fmla="*/ 0 h 841828"/>
                  <a:gd name="connsiteX2" fmla="*/ 6574972 w 6574972"/>
                  <a:gd name="connsiteY2" fmla="*/ 0 h 841828"/>
                </a:gdLst>
                <a:ahLst/>
                <a:cxnLst>
                  <a:cxn ang="0">
                    <a:pos x="connsiteX0" y="connsiteY0"/>
                  </a:cxn>
                  <a:cxn ang="0">
                    <a:pos x="connsiteX1" y="connsiteY1"/>
                  </a:cxn>
                  <a:cxn ang="0">
                    <a:pos x="connsiteX2" y="connsiteY2"/>
                  </a:cxn>
                </a:cxnLst>
                <a:rect l="l" t="t" r="r" b="b"/>
                <a:pathLst>
                  <a:path w="6574972" h="841828">
                    <a:moveTo>
                      <a:pt x="0" y="841828"/>
                    </a:moveTo>
                    <a:lnTo>
                      <a:pt x="0" y="0"/>
                    </a:lnTo>
                    <a:lnTo>
                      <a:pt x="6574972" y="0"/>
                    </a:lnTo>
                  </a:path>
                </a:pathLst>
              </a:custGeom>
              <a:grpFill/>
              <a:ln w="12700" cap="flat" cmpd="sng" algn="ctr">
                <a:solidFill>
                  <a:schemeClr val="accent1"/>
                </a:solidFill>
                <a:prstDash val="solid"/>
                <a:miter lim="800000"/>
                <a:headEnd type="diamond" w="lg" len="lg"/>
                <a:tailEnd type="diamond" w="lg" len="lg"/>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sp>
            <p:nvSpPr>
              <p:cNvPr id="10" name="等腰三角形 9">
                <a:extLst>
                  <a:ext uri="{FF2B5EF4-FFF2-40B4-BE49-F238E27FC236}">
                    <a16:creationId xmlns:a16="http://schemas.microsoft.com/office/drawing/2014/main" id="{BEA8175C-5AC1-9843-5122-B4DEEE787F6E}"/>
                  </a:ext>
                </a:extLst>
              </p:cNvPr>
              <p:cNvSpPr/>
              <p:nvPr/>
            </p:nvSpPr>
            <p:spPr>
              <a:xfrm flipV="1">
                <a:off x="2191656" y="1300065"/>
                <a:ext cx="446769" cy="418733"/>
              </a:xfrm>
              <a:prstGeom prst="triangle">
                <a:avLst>
                  <a:gd name="adj" fmla="val 0"/>
                </a:avLst>
              </a:prstGeom>
              <a:solidFill>
                <a:srgbClr val="006BBC"/>
              </a:solidFill>
              <a:ln w="12700" cap="flat" cmpd="sng" algn="ctr">
                <a:solidFill>
                  <a:schemeClr val="accent1"/>
                </a:solid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charset="-122"/>
                  <a:cs typeface="+mn-cs"/>
                </a:endParaRPr>
              </a:p>
            </p:txBody>
          </p:sp>
        </p:grpSp>
      </p:grpSp>
      <p:sp>
        <p:nvSpPr>
          <p:cNvPr id="4" name="矩形 3">
            <a:extLst>
              <a:ext uri="{FF2B5EF4-FFF2-40B4-BE49-F238E27FC236}">
                <a16:creationId xmlns:a16="http://schemas.microsoft.com/office/drawing/2014/main" id="{B262F586-FD6C-BD41-23AA-31905EC4A0F5}"/>
              </a:ext>
            </a:extLst>
          </p:cNvPr>
          <p:cNvSpPr/>
          <p:nvPr/>
        </p:nvSpPr>
        <p:spPr>
          <a:xfrm>
            <a:off x="1601561" y="1061708"/>
            <a:ext cx="9143302" cy="132343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indent="457200" defTabSz="914400">
              <a:lnSpc>
                <a:spcPct val="200000"/>
              </a:lnSpc>
              <a:defRPr/>
            </a:pPr>
            <a:r>
              <a:rPr lang="zh-CN" altLang="en-US" sz="2000" dirty="0">
                <a:solidFill>
                  <a:prstClr val="black"/>
                </a:solidFill>
                <a:latin typeface="微软雅黑" panose="020B0503020204020204" charset="-122"/>
                <a:ea typeface="微软雅黑" panose="020B0503020204020204" charset="-122"/>
              </a:rPr>
              <a:t>结构伪类选择器，可以根据元素在文档中所处的位置，来动态选择元素，从而减少</a:t>
            </a:r>
            <a:r>
              <a:rPr lang="en-US" altLang="zh-CN" sz="2000" dirty="0">
                <a:solidFill>
                  <a:prstClr val="black"/>
                </a:solidFill>
                <a:latin typeface="微软雅黑" panose="020B0503020204020204" charset="-122"/>
                <a:ea typeface="微软雅黑" panose="020B0503020204020204" charset="-122"/>
              </a:rPr>
              <a:t>HTML</a:t>
            </a:r>
            <a:r>
              <a:rPr lang="zh-CN" altLang="en-US" sz="2000" dirty="0">
                <a:solidFill>
                  <a:prstClr val="black"/>
                </a:solidFill>
                <a:latin typeface="微软雅黑" panose="020B0503020204020204" charset="-122"/>
                <a:ea typeface="微软雅黑" panose="020B0503020204020204" charset="-122"/>
              </a:rPr>
              <a:t>文档对</a:t>
            </a:r>
            <a:r>
              <a:rPr lang="en-US" altLang="zh-CN" sz="2000" dirty="0">
                <a:solidFill>
                  <a:prstClr val="black"/>
                </a:solidFill>
                <a:latin typeface="微软雅黑" panose="020B0503020204020204" charset="-122"/>
                <a:ea typeface="微软雅黑" panose="020B0503020204020204" charset="-122"/>
              </a:rPr>
              <a:t>ID</a:t>
            </a:r>
            <a:r>
              <a:rPr lang="zh-CN" altLang="en-US" sz="2000" dirty="0">
                <a:solidFill>
                  <a:prstClr val="black"/>
                </a:solidFill>
                <a:latin typeface="微软雅黑" panose="020B0503020204020204" charset="-122"/>
                <a:ea typeface="微软雅黑" panose="020B0503020204020204" charset="-122"/>
              </a:rPr>
              <a:t>或类的依赖，有助于保持代码干净整洁。</a:t>
            </a:r>
          </a:p>
        </p:txBody>
      </p:sp>
      <p:pic>
        <p:nvPicPr>
          <p:cNvPr id="5" name="table">
            <a:extLst>
              <a:ext uri="{FF2B5EF4-FFF2-40B4-BE49-F238E27FC236}">
                <a16:creationId xmlns:a16="http://schemas.microsoft.com/office/drawing/2014/main" id="{4AACAB11-D7DA-6A76-76AB-B6FCF24C5DDE}"/>
              </a:ext>
            </a:extLst>
          </p:cNvPr>
          <p:cNvPicPr>
            <a:picLocks noChangeAspect="1"/>
          </p:cNvPicPr>
          <p:nvPr/>
        </p:nvPicPr>
        <p:blipFill>
          <a:blip r:embed="rId3"/>
          <a:stretch>
            <a:fillRect/>
          </a:stretch>
        </p:blipFill>
        <p:spPr>
          <a:xfrm>
            <a:off x="1272808" y="2789900"/>
            <a:ext cx="9638555" cy="3615428"/>
          </a:xfrm>
          <a:prstGeom prst="rect">
            <a:avLst/>
          </a:prstGeom>
        </p:spPr>
      </p:pic>
    </p:spTree>
    <p:extLst>
      <p:ext uri="{BB962C8B-B14F-4D97-AF65-F5344CB8AC3E}">
        <p14:creationId xmlns:p14="http://schemas.microsoft.com/office/powerpoint/2010/main" val="620401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3" name="组合 2">
            <a:extLst>
              <a:ext uri="{FF2B5EF4-FFF2-40B4-BE49-F238E27FC236}">
                <a16:creationId xmlns:a16="http://schemas.microsoft.com/office/drawing/2014/main" id="{EB5B473F-7B86-055D-89AD-9EEA20A8D2D0}"/>
              </a:ext>
            </a:extLst>
          </p:cNvPr>
          <p:cNvGrpSpPr/>
          <p:nvPr/>
        </p:nvGrpSpPr>
        <p:grpSpPr>
          <a:xfrm>
            <a:off x="842616" y="965356"/>
            <a:ext cx="9948167" cy="894539"/>
            <a:chOff x="1127125" y="1427767"/>
            <a:chExt cx="9948167" cy="894539"/>
          </a:xfrm>
        </p:grpSpPr>
        <p:sp>
          <p:nvSpPr>
            <p:cNvPr id="20" name="矩形 19">
              <a:extLst>
                <a:ext uri="{FF2B5EF4-FFF2-40B4-BE49-F238E27FC236}">
                  <a16:creationId xmlns:a16="http://schemas.microsoft.com/office/drawing/2014/main" id="{97E79474-3E6C-AC51-0662-5212D38AE13C}"/>
                </a:ext>
              </a:extLst>
            </p:cNvPr>
            <p:cNvSpPr/>
            <p:nvPr/>
          </p:nvSpPr>
          <p:spPr>
            <a:xfrm>
              <a:off x="1285318" y="1451875"/>
              <a:ext cx="9731820"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defTabSz="914400">
                <a:defRPr/>
              </a:pPr>
              <a:r>
                <a:rPr lang="zh-CN" altLang="en-US" dirty="0">
                  <a:latin typeface="Calibri" panose="020F0502020204030204"/>
                  <a:ea typeface="微软雅黑" panose="020B0503020204020204" charset="-122"/>
                </a:rPr>
                <a:t>伪元素是不存在的元素或是一种特殊的页面元素，表示一个特殊的位置。</a:t>
              </a:r>
              <a:r>
                <a:rPr lang="en-US" altLang="zh-CN" dirty="0">
                  <a:latin typeface="Calibri" panose="020F0502020204030204"/>
                  <a:ea typeface="微软雅黑" panose="020B0503020204020204" charset="-122"/>
                </a:rPr>
                <a:t>CSS</a:t>
              </a:r>
              <a:r>
                <a:rPr lang="zh-CN" altLang="en-US" dirty="0">
                  <a:latin typeface="Calibri" panose="020F0502020204030204"/>
                  <a:ea typeface="微软雅黑" panose="020B0503020204020204" charset="-122"/>
                </a:rPr>
                <a:t>中有四种伪元素选择器，如下表所示。</a:t>
              </a:r>
            </a:p>
          </p:txBody>
        </p:sp>
        <p:sp>
          <p:nvSpPr>
            <p:cNvPr id="21" name="矩形 20">
              <a:extLst>
                <a:ext uri="{FF2B5EF4-FFF2-40B4-BE49-F238E27FC236}">
                  <a16:creationId xmlns:a16="http://schemas.microsoft.com/office/drawing/2014/main" id="{2215F7D5-B68C-8DBD-5CA3-6B4F7B5CC470}"/>
                </a:ext>
              </a:extLst>
            </p:cNvPr>
            <p:cNvSpPr/>
            <p:nvPr/>
          </p:nvSpPr>
          <p:spPr>
            <a:xfrm>
              <a:off x="1127125" y="1427767"/>
              <a:ext cx="9948167" cy="89453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pic>
        <p:nvPicPr>
          <p:cNvPr id="16" name="table">
            <a:extLst>
              <a:ext uri="{FF2B5EF4-FFF2-40B4-BE49-F238E27FC236}">
                <a16:creationId xmlns:a16="http://schemas.microsoft.com/office/drawing/2014/main" id="{5756E494-FA1E-AF39-4675-8E69B36A687A}"/>
              </a:ext>
            </a:extLst>
          </p:cNvPr>
          <p:cNvPicPr>
            <a:picLocks noChangeAspect="1"/>
          </p:cNvPicPr>
          <p:nvPr/>
        </p:nvPicPr>
        <p:blipFill>
          <a:blip r:embed="rId3"/>
          <a:stretch>
            <a:fillRect/>
          </a:stretch>
        </p:blipFill>
        <p:spPr>
          <a:xfrm>
            <a:off x="554183" y="2202853"/>
            <a:ext cx="11215254" cy="2382297"/>
          </a:xfrm>
          <a:prstGeom prst="rect">
            <a:avLst/>
          </a:prstGeom>
        </p:spPr>
      </p:pic>
      <p:grpSp>
        <p:nvGrpSpPr>
          <p:cNvPr id="17" name="组合 16">
            <a:extLst>
              <a:ext uri="{FF2B5EF4-FFF2-40B4-BE49-F238E27FC236}">
                <a16:creationId xmlns:a16="http://schemas.microsoft.com/office/drawing/2014/main" id="{BF6779D9-8AB1-B989-4A1E-4B30963D6064}"/>
              </a:ext>
            </a:extLst>
          </p:cNvPr>
          <p:cNvGrpSpPr/>
          <p:nvPr/>
        </p:nvGrpSpPr>
        <p:grpSpPr>
          <a:xfrm>
            <a:off x="839416" y="4668207"/>
            <a:ext cx="10513168" cy="1296446"/>
            <a:chOff x="7752184" y="2820992"/>
            <a:chExt cx="3744416" cy="3334925"/>
          </a:xfrm>
        </p:grpSpPr>
        <p:sp>
          <p:nvSpPr>
            <p:cNvPr id="18" name="矩形 17">
              <a:extLst>
                <a:ext uri="{FF2B5EF4-FFF2-40B4-BE49-F238E27FC236}">
                  <a16:creationId xmlns:a16="http://schemas.microsoft.com/office/drawing/2014/main" id="{DFC69044-9FE9-3F93-9FC7-44E7EBE37D93}"/>
                </a:ext>
              </a:extLst>
            </p:cNvPr>
            <p:cNvSpPr/>
            <p:nvPr/>
          </p:nvSpPr>
          <p:spPr>
            <a:xfrm>
              <a:off x="7752184" y="2843549"/>
              <a:ext cx="3744416" cy="3312368"/>
            </a:xfrm>
            <a:prstGeom prst="rect">
              <a:avLst/>
            </a:prstGeom>
            <a:gradFill>
              <a:gsLst>
                <a:gs pos="0">
                  <a:schemeClr val="bg1">
                    <a:alpha val="61000"/>
                  </a:schemeClr>
                </a:gs>
                <a:gs pos="50000">
                  <a:srgbClr val="99DEF9"/>
                </a:gs>
                <a:gs pos="100000">
                  <a:schemeClr val="bg1">
                    <a:alpha val="6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矩形 18">
              <a:extLst>
                <a:ext uri="{FF2B5EF4-FFF2-40B4-BE49-F238E27FC236}">
                  <a16:creationId xmlns:a16="http://schemas.microsoft.com/office/drawing/2014/main" id="{146C048C-3BEB-F182-0A50-4E25636F59A4}"/>
                </a:ext>
              </a:extLst>
            </p:cNvPr>
            <p:cNvSpPr/>
            <p:nvPr/>
          </p:nvSpPr>
          <p:spPr>
            <a:xfrm>
              <a:off x="7752184" y="2820992"/>
              <a:ext cx="3652678" cy="308767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indent="266700" defTabSz="914400">
                <a:defRPr/>
              </a:pPr>
              <a:r>
                <a:rPr lang="zh-CN" altLang="zh-CN" dirty="0">
                  <a:latin typeface="Calibri" panose="020F0502020204030204"/>
                  <a:ea typeface="微软雅黑" panose="020B0503020204020204" charset="-122"/>
                </a:rPr>
                <a:t>注意在</a:t>
              </a:r>
              <a:r>
                <a:rPr lang="en-US" altLang="zh-CN" dirty="0">
                  <a:latin typeface="Calibri" panose="020F0502020204030204"/>
                  <a:ea typeface="微软雅黑" panose="020B0503020204020204" charset="-122"/>
                </a:rPr>
                <a:t> CSS3 </a:t>
              </a:r>
              <a:r>
                <a:rPr lang="zh-CN" altLang="zh-CN" dirty="0">
                  <a:latin typeface="Calibri" panose="020F0502020204030204"/>
                  <a:ea typeface="微软雅黑" panose="020B0503020204020204" charset="-122"/>
                </a:rPr>
                <a:t>中伪元素选择器用</a:t>
              </a:r>
              <a:r>
                <a:rPr lang="zh-CN" altLang="zh-CN" dirty="0">
                  <a:solidFill>
                    <a:srgbClr val="FF0000"/>
                  </a:solidFill>
                  <a:latin typeface="Calibri" panose="020F0502020204030204"/>
                  <a:ea typeface="微软雅黑" panose="020B0503020204020204" charset="-122"/>
                </a:rPr>
                <a:t>双冒号表示法</a:t>
              </a:r>
              <a:r>
                <a:rPr lang="zh-CN" altLang="zh-CN" dirty="0">
                  <a:latin typeface="Calibri" panose="020F0502020204030204"/>
                  <a:ea typeface="微软雅黑" panose="020B0503020204020204" charset="-122"/>
                </a:rPr>
                <a:t>，以区分伪类选择器。但是在</a:t>
              </a:r>
              <a:r>
                <a:rPr lang="en-US" altLang="zh-CN" dirty="0">
                  <a:latin typeface="Calibri" panose="020F0502020204030204"/>
                  <a:ea typeface="微软雅黑" panose="020B0503020204020204" charset="-122"/>
                </a:rPr>
                <a:t> CSS2 </a:t>
              </a:r>
              <a:r>
                <a:rPr lang="zh-CN" altLang="zh-CN" dirty="0">
                  <a:latin typeface="Calibri" panose="020F0502020204030204"/>
                  <a:ea typeface="微软雅黑" panose="020B0503020204020204" charset="-122"/>
                </a:rPr>
                <a:t>和</a:t>
              </a:r>
              <a:r>
                <a:rPr lang="en-US" altLang="zh-CN" dirty="0">
                  <a:latin typeface="Calibri" panose="020F0502020204030204"/>
                  <a:ea typeface="微软雅黑" panose="020B0503020204020204" charset="-122"/>
                </a:rPr>
                <a:t> CSS1 </a:t>
              </a:r>
              <a:r>
                <a:rPr lang="zh-CN" altLang="zh-CN" dirty="0">
                  <a:latin typeface="Calibri" panose="020F0502020204030204"/>
                  <a:ea typeface="微软雅黑" panose="020B0503020204020204" charset="-122"/>
                </a:rPr>
                <a:t>中，伪类和伪元素都使用了单冒号语法。因此目前浏览器为了兼容</a:t>
              </a:r>
              <a:r>
                <a:rPr lang="en-US" altLang="zh-CN" dirty="0">
                  <a:latin typeface="Calibri" panose="020F0502020204030204"/>
                  <a:ea typeface="微软雅黑" panose="020B0503020204020204" charset="-122"/>
                </a:rPr>
                <a:t>CSS2 </a:t>
              </a:r>
              <a:r>
                <a:rPr lang="zh-CN" altLang="zh-CN" dirty="0">
                  <a:latin typeface="Calibri" panose="020F0502020204030204"/>
                  <a:ea typeface="微软雅黑" panose="020B0503020204020204" charset="-122"/>
                </a:rPr>
                <a:t>和</a:t>
              </a:r>
              <a:r>
                <a:rPr lang="en-US" altLang="zh-CN" dirty="0">
                  <a:latin typeface="Calibri" panose="020F0502020204030204"/>
                  <a:ea typeface="微软雅黑" panose="020B0503020204020204" charset="-122"/>
                </a:rPr>
                <a:t> CSS1 </a:t>
              </a:r>
              <a:r>
                <a:rPr lang="zh-CN" altLang="zh-CN" dirty="0">
                  <a:latin typeface="Calibri" panose="020F0502020204030204"/>
                  <a:ea typeface="微软雅黑" panose="020B0503020204020204" charset="-122"/>
                </a:rPr>
                <a:t>伪元素可接受单冒号语法。</a:t>
              </a:r>
            </a:p>
          </p:txBody>
        </p:sp>
      </p:grpSp>
    </p:spTree>
    <p:extLst>
      <p:ext uri="{BB962C8B-B14F-4D97-AF65-F5344CB8AC3E}">
        <p14:creationId xmlns:p14="http://schemas.microsoft.com/office/powerpoint/2010/main" val="2288715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2" name="矩形 1">
            <a:extLst>
              <a:ext uri="{FF2B5EF4-FFF2-40B4-BE49-F238E27FC236}">
                <a16:creationId xmlns:a16="http://schemas.microsoft.com/office/drawing/2014/main" id="{E5FA2F22-EA57-E8A7-B25F-13204A2BF64A}"/>
              </a:ext>
            </a:extLst>
          </p:cNvPr>
          <p:cNvSpPr/>
          <p:nvPr/>
        </p:nvSpPr>
        <p:spPr>
          <a:xfrm>
            <a:off x="657174" y="1839067"/>
            <a:ext cx="5510324" cy="28060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lnSpc>
                <a:spcPct val="150000"/>
              </a:lnSpc>
              <a:spcBef>
                <a:spcPct val="0"/>
              </a:spcBef>
              <a:buClr>
                <a:srgbClr val="006BBC"/>
              </a:buClr>
              <a:buFont typeface="Wingdings" panose="05000000000000000000" pitchFamily="2" charset="2"/>
              <a:buChar char="n"/>
            </a:pPr>
            <a:r>
              <a:rPr lang="zh-CN" altLang="en-US" sz="2400" b="1" dirty="0"/>
              <a:t>文字是网页最基本的组成元素，在网页标签中，可以通过标题标签和段落标签来插入文字，这些标签有默认的显示样式。在实际应用中，可以通过</a:t>
            </a:r>
            <a:r>
              <a:rPr lang="en-US" altLang="zh-CN" sz="2400" b="1" dirty="0"/>
              <a:t>CSS</a:t>
            </a:r>
            <a:r>
              <a:rPr lang="zh-CN" altLang="en-US" sz="2400" b="1" dirty="0"/>
              <a:t>样式来修改这些文字的显示效果</a:t>
            </a:r>
            <a:r>
              <a:rPr lang="zh-CN" altLang="en-US" sz="2400" dirty="0"/>
              <a:t>。</a:t>
            </a:r>
            <a:endParaRPr lang="en-US" altLang="zh-CN" sz="2400" dirty="0"/>
          </a:p>
        </p:txBody>
      </p:sp>
      <p:grpSp>
        <p:nvGrpSpPr>
          <p:cNvPr id="4" name="组合 3">
            <a:extLst>
              <a:ext uri="{FF2B5EF4-FFF2-40B4-BE49-F238E27FC236}">
                <a16:creationId xmlns:a16="http://schemas.microsoft.com/office/drawing/2014/main" id="{A050A2AF-F931-C6CB-6826-C92850DA537C}"/>
              </a:ext>
            </a:extLst>
          </p:cNvPr>
          <p:cNvGrpSpPr/>
          <p:nvPr/>
        </p:nvGrpSpPr>
        <p:grpSpPr>
          <a:xfrm>
            <a:off x="7257513" y="1654029"/>
            <a:ext cx="3424632" cy="3742454"/>
            <a:chOff x="191343" y="2040375"/>
            <a:chExt cx="6696744" cy="3742454"/>
          </a:xfrm>
        </p:grpSpPr>
        <p:sp>
          <p:nvSpPr>
            <p:cNvPr id="6" name="矩形 5">
              <a:extLst>
                <a:ext uri="{FF2B5EF4-FFF2-40B4-BE49-F238E27FC236}">
                  <a16:creationId xmlns:a16="http://schemas.microsoft.com/office/drawing/2014/main" id="{D4776F39-812B-5D80-031A-875F954DA77E}"/>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97EA8FCE-E5D5-0D2F-B484-A4A890D5D0A3}"/>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 name="矩形 4">
            <a:extLst>
              <a:ext uri="{FF2B5EF4-FFF2-40B4-BE49-F238E27FC236}">
                <a16:creationId xmlns:a16="http://schemas.microsoft.com/office/drawing/2014/main" id="{E562B37E-F542-ADA7-EA4E-7108A66C4FE9}"/>
              </a:ext>
            </a:extLst>
          </p:cNvPr>
          <p:cNvSpPr/>
          <p:nvPr/>
        </p:nvSpPr>
        <p:spPr>
          <a:xfrm>
            <a:off x="7786268" y="2070253"/>
            <a:ext cx="2424531" cy="28060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fr-FR" altLang="zh-CN" sz="2400" b="1" dirty="0"/>
              <a:t>font-style</a:t>
            </a:r>
          </a:p>
          <a:p>
            <a:pPr marL="342900" indent="-342900">
              <a:lnSpc>
                <a:spcPct val="150000"/>
              </a:lnSpc>
              <a:spcBef>
                <a:spcPct val="0"/>
              </a:spcBef>
              <a:buClr>
                <a:srgbClr val="006BBC"/>
              </a:buClr>
              <a:buFont typeface="Wingdings" panose="05000000000000000000" pitchFamily="2" charset="2"/>
              <a:buChar char="n"/>
            </a:pPr>
            <a:r>
              <a:rPr lang="fr-FR" altLang="zh-CN" sz="2400" b="1" dirty="0"/>
              <a:t>font-variant</a:t>
            </a:r>
          </a:p>
          <a:p>
            <a:pPr marL="342900" indent="-342900">
              <a:lnSpc>
                <a:spcPct val="150000"/>
              </a:lnSpc>
              <a:spcBef>
                <a:spcPct val="0"/>
              </a:spcBef>
              <a:buClr>
                <a:srgbClr val="006BBC"/>
              </a:buClr>
              <a:buFont typeface="Wingdings" panose="05000000000000000000" pitchFamily="2" charset="2"/>
              <a:buChar char="n"/>
            </a:pPr>
            <a:r>
              <a:rPr lang="fr-FR" altLang="zh-CN" sz="2400" b="1" dirty="0"/>
              <a:t>font-weight</a:t>
            </a:r>
          </a:p>
          <a:p>
            <a:pPr marL="342900" indent="-342900">
              <a:lnSpc>
                <a:spcPct val="150000"/>
              </a:lnSpc>
              <a:spcBef>
                <a:spcPct val="0"/>
              </a:spcBef>
              <a:buClr>
                <a:srgbClr val="006BBC"/>
              </a:buClr>
              <a:buFont typeface="Wingdings" panose="05000000000000000000" pitchFamily="2" charset="2"/>
              <a:buChar char="n"/>
            </a:pPr>
            <a:r>
              <a:rPr lang="fr-FR" altLang="zh-CN" sz="2400" b="1" dirty="0"/>
              <a:t>font-size</a:t>
            </a:r>
          </a:p>
          <a:p>
            <a:pPr marL="342900" indent="-342900">
              <a:lnSpc>
                <a:spcPct val="150000"/>
              </a:lnSpc>
              <a:spcBef>
                <a:spcPct val="0"/>
              </a:spcBef>
              <a:buClr>
                <a:srgbClr val="006BBC"/>
              </a:buClr>
              <a:buFont typeface="Wingdings" panose="05000000000000000000" pitchFamily="2" charset="2"/>
              <a:buChar char="n"/>
            </a:pPr>
            <a:r>
              <a:rPr lang="fr-FR" altLang="zh-CN" sz="2400" b="1" dirty="0"/>
              <a:t>font-family</a:t>
            </a:r>
          </a:p>
        </p:txBody>
      </p:sp>
    </p:spTree>
    <p:extLst>
      <p:ext uri="{BB962C8B-B14F-4D97-AF65-F5344CB8AC3E}">
        <p14:creationId xmlns:p14="http://schemas.microsoft.com/office/powerpoint/2010/main" val="368886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4" name="table">
            <a:extLst>
              <a:ext uri="{FF2B5EF4-FFF2-40B4-BE49-F238E27FC236}">
                <a16:creationId xmlns:a16="http://schemas.microsoft.com/office/drawing/2014/main" id="{2483616E-1480-5014-0B80-4624BC998F61}"/>
              </a:ext>
            </a:extLst>
          </p:cNvPr>
          <p:cNvPicPr>
            <a:picLocks noChangeAspect="1"/>
          </p:cNvPicPr>
          <p:nvPr/>
        </p:nvPicPr>
        <p:blipFill>
          <a:blip r:embed="rId3"/>
          <a:stretch>
            <a:fillRect/>
          </a:stretch>
        </p:blipFill>
        <p:spPr>
          <a:xfrm>
            <a:off x="6391076" y="1062134"/>
            <a:ext cx="5035194" cy="2119147"/>
          </a:xfrm>
          <a:prstGeom prst="rect">
            <a:avLst/>
          </a:prstGeom>
        </p:spPr>
      </p:pic>
      <p:pic>
        <p:nvPicPr>
          <p:cNvPr id="5" name="Picture 3">
            <a:extLst>
              <a:ext uri="{FF2B5EF4-FFF2-40B4-BE49-F238E27FC236}">
                <a16:creationId xmlns:a16="http://schemas.microsoft.com/office/drawing/2014/main" id="{C42D863D-3DCB-692D-33AD-63ED6CB755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749"/>
          <a:stretch>
            <a:fillRect/>
          </a:stretch>
        </p:blipFill>
        <p:spPr bwMode="auto">
          <a:xfrm>
            <a:off x="6391076" y="3672594"/>
            <a:ext cx="5035194" cy="25721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a:extLst>
              <a:ext uri="{FF2B5EF4-FFF2-40B4-BE49-F238E27FC236}">
                <a16:creationId xmlns:a16="http://schemas.microsoft.com/office/drawing/2014/main" id="{2B8D42BE-E14C-AE13-7DA2-BB2D679318F6}"/>
              </a:ext>
            </a:extLst>
          </p:cNvPr>
          <p:cNvGrpSpPr/>
          <p:nvPr/>
        </p:nvGrpSpPr>
        <p:grpSpPr>
          <a:xfrm>
            <a:off x="112905" y="974892"/>
            <a:ext cx="5920750" cy="5879333"/>
            <a:chOff x="191343" y="685165"/>
            <a:chExt cx="6696744" cy="5097664"/>
          </a:xfrm>
        </p:grpSpPr>
        <p:sp>
          <p:nvSpPr>
            <p:cNvPr id="8" name="矩形 7">
              <a:extLst>
                <a:ext uri="{FF2B5EF4-FFF2-40B4-BE49-F238E27FC236}">
                  <a16:creationId xmlns:a16="http://schemas.microsoft.com/office/drawing/2014/main" id="{458B064E-3FE1-4F90-C61E-D01222A5A2D9}"/>
                </a:ext>
              </a:extLst>
            </p:cNvPr>
            <p:cNvSpPr/>
            <p:nvPr/>
          </p:nvSpPr>
          <p:spPr>
            <a:xfrm>
              <a:off x="191343" y="685165"/>
              <a:ext cx="6696744" cy="5034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矩形 8">
              <a:extLst>
                <a:ext uri="{FF2B5EF4-FFF2-40B4-BE49-F238E27FC236}">
                  <a16:creationId xmlns:a16="http://schemas.microsoft.com/office/drawing/2014/main" id="{BD8F1E2F-5B06-4466-28B9-7E0A2BFDED42}"/>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 name="矩形 6">
            <a:extLst>
              <a:ext uri="{FF2B5EF4-FFF2-40B4-BE49-F238E27FC236}">
                <a16:creationId xmlns:a16="http://schemas.microsoft.com/office/drawing/2014/main" id="{F72792DB-31D5-15DD-F6D2-C8275BD05256}"/>
              </a:ext>
            </a:extLst>
          </p:cNvPr>
          <p:cNvSpPr/>
          <p:nvPr/>
        </p:nvSpPr>
        <p:spPr>
          <a:xfrm>
            <a:off x="216814" y="945656"/>
            <a:ext cx="5197446" cy="568238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buClr>
                <a:srgbClr val="006BBC"/>
              </a:buClr>
            </a:pPr>
            <a:r>
              <a:rPr lang="fr-FR" altLang="zh-CN" sz="2400" b="1" dirty="0">
                <a:solidFill>
                  <a:srgbClr val="FF0000"/>
                </a:solidFill>
                <a:latin typeface="+mn-ea"/>
              </a:rPr>
              <a:t>font-style</a:t>
            </a:r>
            <a:r>
              <a:rPr lang="zh-CN" altLang="en-US" sz="2400" b="1" dirty="0">
                <a:latin typeface="+mn-ea"/>
              </a:rPr>
              <a:t>属性用于规定斜体文本</a:t>
            </a:r>
          </a:p>
          <a:p>
            <a:pPr>
              <a:lnSpc>
                <a:spcPct val="120000"/>
              </a:lnSpc>
              <a:spcBef>
                <a:spcPct val="0"/>
              </a:spcBef>
              <a:buClr>
                <a:srgbClr val="006BBC"/>
              </a:buClr>
            </a:pPr>
            <a:r>
              <a:rPr lang="en-US" altLang="zh-CN" sz="2000" dirty="0">
                <a:latin typeface="+mn-ea"/>
              </a:rPr>
              <a:t>&lt;!</a:t>
            </a:r>
            <a:r>
              <a:rPr lang="fr-FR" altLang="zh-CN" sz="2000" dirty="0">
                <a:latin typeface="+mn-ea"/>
              </a:rPr>
              <a:t>DOCTYPE html&gt;</a:t>
            </a:r>
          </a:p>
          <a:p>
            <a:pPr>
              <a:lnSpc>
                <a:spcPct val="120000"/>
              </a:lnSpc>
              <a:spcBef>
                <a:spcPct val="0"/>
              </a:spcBef>
              <a:buClr>
                <a:srgbClr val="006BBC"/>
              </a:buClr>
            </a:pPr>
            <a:r>
              <a:rPr lang="fr-FR" altLang="zh-CN" sz="2000" dirty="0">
                <a:latin typeface="+mn-ea"/>
              </a:rPr>
              <a:t>&lt;html&gt;</a:t>
            </a:r>
          </a:p>
          <a:p>
            <a:pPr>
              <a:lnSpc>
                <a:spcPct val="120000"/>
              </a:lnSpc>
              <a:spcBef>
                <a:spcPct val="0"/>
              </a:spcBef>
              <a:buClr>
                <a:srgbClr val="006BBC"/>
              </a:buClr>
            </a:pPr>
            <a:r>
              <a:rPr lang="fr-FR" altLang="zh-CN" sz="2000" dirty="0">
                <a:latin typeface="+mn-ea"/>
              </a:rPr>
              <a:t>	&lt;head&gt;</a:t>
            </a:r>
          </a:p>
          <a:p>
            <a:pPr>
              <a:lnSpc>
                <a:spcPct val="120000"/>
              </a:lnSpc>
              <a:spcBef>
                <a:spcPct val="0"/>
              </a:spcBef>
              <a:buClr>
                <a:srgbClr val="006BBC"/>
              </a:buClr>
            </a:pPr>
            <a:r>
              <a:rPr lang="fr-FR" altLang="zh-CN" sz="2000" dirty="0">
                <a:latin typeface="+mn-ea"/>
              </a:rPr>
              <a:t>		&lt;meta charset="utf-8"&gt;</a:t>
            </a:r>
          </a:p>
          <a:p>
            <a:pPr>
              <a:lnSpc>
                <a:spcPct val="120000"/>
              </a:lnSpc>
              <a:spcBef>
                <a:spcPct val="0"/>
              </a:spcBef>
              <a:buClr>
                <a:srgbClr val="006BBC"/>
              </a:buClr>
            </a:pPr>
            <a:r>
              <a:rPr lang="fr-FR" altLang="zh-CN" sz="2000" dirty="0">
                <a:latin typeface="+mn-ea"/>
              </a:rPr>
              <a:t>		&lt;title&gt;</a:t>
            </a:r>
            <a:r>
              <a:rPr lang="zh-CN" altLang="en-US" sz="2000" dirty="0">
                <a:latin typeface="+mn-ea"/>
              </a:rPr>
              <a:t>字体样式</a:t>
            </a:r>
            <a:r>
              <a:rPr lang="en-US" altLang="zh-CN" sz="2000" dirty="0">
                <a:latin typeface="+mn-ea"/>
              </a:rPr>
              <a:t>&lt;/</a:t>
            </a:r>
            <a:r>
              <a:rPr lang="fr-FR" altLang="zh-CN" sz="2000" dirty="0">
                <a:latin typeface="+mn-ea"/>
              </a:rPr>
              <a:t>title&gt;</a:t>
            </a:r>
          </a:p>
          <a:p>
            <a:pPr>
              <a:lnSpc>
                <a:spcPct val="120000"/>
              </a:lnSpc>
              <a:spcBef>
                <a:spcPct val="0"/>
              </a:spcBef>
              <a:buClr>
                <a:srgbClr val="006BBC"/>
              </a:buClr>
            </a:pPr>
            <a:r>
              <a:rPr lang="fr-FR" altLang="zh-CN" sz="2000" dirty="0">
                <a:latin typeface="+mn-ea"/>
              </a:rPr>
              <a:t>		&lt;style type="text/css"&gt;</a:t>
            </a:r>
          </a:p>
          <a:p>
            <a:pPr>
              <a:lnSpc>
                <a:spcPct val="120000"/>
              </a:lnSpc>
              <a:spcBef>
                <a:spcPct val="0"/>
              </a:spcBef>
              <a:buClr>
                <a:srgbClr val="006BBC"/>
              </a:buClr>
            </a:pPr>
            <a:r>
              <a:rPr lang="fr-FR" altLang="zh-CN" sz="2000" dirty="0">
                <a:latin typeface="+mn-ea"/>
              </a:rPr>
              <a:t>			p{font-style: italic;}</a:t>
            </a:r>
          </a:p>
          <a:p>
            <a:pPr>
              <a:lnSpc>
                <a:spcPct val="120000"/>
              </a:lnSpc>
              <a:spcBef>
                <a:spcPct val="0"/>
              </a:spcBef>
              <a:buClr>
                <a:srgbClr val="006BBC"/>
              </a:buClr>
            </a:pPr>
            <a:r>
              <a:rPr lang="fr-FR" altLang="zh-CN" sz="2000" dirty="0">
                <a:latin typeface="+mn-ea"/>
              </a:rPr>
              <a:t>		&lt;/style&gt;</a:t>
            </a:r>
          </a:p>
          <a:p>
            <a:pPr>
              <a:lnSpc>
                <a:spcPct val="120000"/>
              </a:lnSpc>
              <a:spcBef>
                <a:spcPct val="0"/>
              </a:spcBef>
              <a:buClr>
                <a:srgbClr val="006BBC"/>
              </a:buClr>
            </a:pPr>
            <a:r>
              <a:rPr lang="fr-FR" altLang="zh-CN" sz="2000" dirty="0">
                <a:latin typeface="+mn-ea"/>
              </a:rPr>
              <a:t>	&lt;/head&gt;</a:t>
            </a:r>
          </a:p>
          <a:p>
            <a:pPr>
              <a:lnSpc>
                <a:spcPct val="120000"/>
              </a:lnSpc>
              <a:spcBef>
                <a:spcPct val="0"/>
              </a:spcBef>
              <a:buClr>
                <a:srgbClr val="006BBC"/>
              </a:buClr>
            </a:pPr>
            <a:r>
              <a:rPr lang="fr-FR" altLang="zh-CN" sz="2000" dirty="0">
                <a:latin typeface="+mn-ea"/>
              </a:rPr>
              <a:t>	&lt;body&gt;</a:t>
            </a:r>
          </a:p>
          <a:p>
            <a:pPr>
              <a:lnSpc>
                <a:spcPct val="120000"/>
              </a:lnSpc>
              <a:spcBef>
                <a:spcPct val="0"/>
              </a:spcBef>
              <a:buClr>
                <a:srgbClr val="006BBC"/>
              </a:buClr>
            </a:pPr>
            <a:r>
              <a:rPr lang="fr-FR" altLang="zh-CN" sz="2000" dirty="0">
                <a:latin typeface="+mn-ea"/>
              </a:rPr>
              <a:t>		&lt;p&gt;</a:t>
            </a:r>
            <a:r>
              <a:rPr lang="zh-CN" altLang="en-US" sz="2000" dirty="0">
                <a:latin typeface="+mn-ea"/>
              </a:rPr>
              <a:t>学而不思则罔，思而不学则殆</a:t>
            </a:r>
            <a:r>
              <a:rPr lang="en-US" altLang="zh-CN" sz="2000" dirty="0">
                <a:latin typeface="+mn-ea"/>
              </a:rPr>
              <a:t>&lt;/</a:t>
            </a:r>
            <a:r>
              <a:rPr lang="fr-FR" altLang="zh-CN" sz="2000" dirty="0">
                <a:latin typeface="+mn-ea"/>
              </a:rPr>
              <a:t>p&gt;</a:t>
            </a:r>
          </a:p>
          <a:p>
            <a:pPr>
              <a:lnSpc>
                <a:spcPct val="120000"/>
              </a:lnSpc>
              <a:spcBef>
                <a:spcPct val="0"/>
              </a:spcBef>
              <a:buClr>
                <a:srgbClr val="006BBC"/>
              </a:buClr>
            </a:pPr>
            <a:r>
              <a:rPr lang="fr-FR" altLang="zh-CN" sz="2000" dirty="0">
                <a:latin typeface="+mn-ea"/>
              </a:rPr>
              <a:t>	&lt;/body&gt;</a:t>
            </a:r>
          </a:p>
          <a:p>
            <a:pPr>
              <a:lnSpc>
                <a:spcPct val="120000"/>
              </a:lnSpc>
              <a:spcBef>
                <a:spcPct val="0"/>
              </a:spcBef>
              <a:buClr>
                <a:srgbClr val="006BBC"/>
              </a:buClr>
            </a:pPr>
            <a:r>
              <a:rPr lang="fr-FR" altLang="zh-CN" sz="2000" dirty="0">
                <a:latin typeface="+mn-ea"/>
              </a:rPr>
              <a:t>&lt;/html&gt;</a:t>
            </a:r>
          </a:p>
        </p:txBody>
      </p:sp>
    </p:spTree>
    <p:extLst>
      <p:ext uri="{BB962C8B-B14F-4D97-AF65-F5344CB8AC3E}">
        <p14:creationId xmlns:p14="http://schemas.microsoft.com/office/powerpoint/2010/main" val="403506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2" name="矩形 1">
            <a:extLst>
              <a:ext uri="{FF2B5EF4-FFF2-40B4-BE49-F238E27FC236}">
                <a16:creationId xmlns:a16="http://schemas.microsoft.com/office/drawing/2014/main" id="{E990E646-4526-22B9-5C32-8D342A229895}"/>
              </a:ext>
            </a:extLst>
          </p:cNvPr>
          <p:cNvSpPr/>
          <p:nvPr/>
        </p:nvSpPr>
        <p:spPr>
          <a:xfrm>
            <a:off x="1128329" y="1148413"/>
            <a:ext cx="8568070" cy="11440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latin typeface="+mn-ea"/>
              </a:rPr>
              <a:t>font-variant</a:t>
            </a:r>
            <a:r>
              <a:rPr lang="zh-CN" altLang="en-US" sz="2400" dirty="0">
                <a:latin typeface="+mn-ea"/>
              </a:rPr>
              <a:t>属性用于将元素中所有的小写字母都转换为大写</a:t>
            </a:r>
          </a:p>
          <a:p>
            <a:pPr>
              <a:lnSpc>
                <a:spcPct val="150000"/>
              </a:lnSpc>
              <a:spcBef>
                <a:spcPct val="0"/>
              </a:spcBef>
              <a:buClr>
                <a:srgbClr val="006BBC"/>
              </a:buClr>
            </a:pPr>
            <a:r>
              <a:rPr lang="zh-CN" altLang="en-US" sz="2400" dirty="0">
                <a:latin typeface="+mn-ea"/>
              </a:rPr>
              <a:t>     该属性仅作用于英文字符，不经常使用。</a:t>
            </a:r>
            <a:endParaRPr lang="en-US" altLang="zh-CN" sz="2400" dirty="0">
              <a:latin typeface="+mn-ea"/>
            </a:endParaRPr>
          </a:p>
        </p:txBody>
      </p:sp>
      <p:pic>
        <p:nvPicPr>
          <p:cNvPr id="3" name="table">
            <a:extLst>
              <a:ext uri="{FF2B5EF4-FFF2-40B4-BE49-F238E27FC236}">
                <a16:creationId xmlns:a16="http://schemas.microsoft.com/office/drawing/2014/main" id="{A6ABD9AA-19CB-A839-1364-D30EF599852C}"/>
              </a:ext>
            </a:extLst>
          </p:cNvPr>
          <p:cNvPicPr>
            <a:picLocks noChangeAspect="1"/>
          </p:cNvPicPr>
          <p:nvPr/>
        </p:nvPicPr>
        <p:blipFill>
          <a:blip r:embed="rId3"/>
          <a:stretch>
            <a:fillRect/>
          </a:stretch>
        </p:blipFill>
        <p:spPr>
          <a:xfrm>
            <a:off x="414131" y="3914257"/>
            <a:ext cx="11070762" cy="1946216"/>
          </a:xfrm>
          <a:prstGeom prst="rect">
            <a:avLst/>
          </a:prstGeom>
        </p:spPr>
      </p:pic>
      <p:sp>
        <p:nvSpPr>
          <p:cNvPr id="10" name="TextBox 6">
            <a:extLst>
              <a:ext uri="{FF2B5EF4-FFF2-40B4-BE49-F238E27FC236}">
                <a16:creationId xmlns:a16="http://schemas.microsoft.com/office/drawing/2014/main" id="{A2C34E25-27BF-18C1-1C84-0E180588BBB1}"/>
              </a:ext>
            </a:extLst>
          </p:cNvPr>
          <p:cNvSpPr txBox="1"/>
          <p:nvPr/>
        </p:nvSpPr>
        <p:spPr>
          <a:xfrm>
            <a:off x="4949657" y="3154889"/>
            <a:ext cx="246516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 font-variant</a:t>
            </a:r>
            <a:r>
              <a:rPr lang="zh-CN" altLang="zh-CN" sz="2000" dirty="0">
                <a:latin typeface="微软雅黑" panose="020B0503020204020204" charset="-122"/>
                <a:ea typeface="微软雅黑" panose="020B0503020204020204" charset="-122"/>
                <a:sym typeface="微软雅黑" panose="020B0503020204020204" charset="-122"/>
              </a:rPr>
              <a:t>属性值</a:t>
            </a:r>
            <a:endParaRPr lang="zh-CN" altLang="en-US" sz="2000" dirty="0">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563614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4" name="Picture 4">
            <a:extLst>
              <a:ext uri="{FF2B5EF4-FFF2-40B4-BE49-F238E27FC236}">
                <a16:creationId xmlns:a16="http://schemas.microsoft.com/office/drawing/2014/main" id="{DE9B1418-E4DF-95CD-16A2-3447DEA9A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194" y="1101299"/>
            <a:ext cx="4048125" cy="1457325"/>
          </a:xfrm>
          <a:prstGeom prst="rect">
            <a:avLst/>
          </a:prstGeom>
          <a:noFill/>
          <a:ln w="2540">
            <a:solidFill>
              <a:srgbClr val="006BB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table">
            <a:extLst>
              <a:ext uri="{FF2B5EF4-FFF2-40B4-BE49-F238E27FC236}">
                <a16:creationId xmlns:a16="http://schemas.microsoft.com/office/drawing/2014/main" id="{17ECA75C-3BE0-EAC4-6F5E-0B7B53BD5A5A}"/>
              </a:ext>
            </a:extLst>
          </p:cNvPr>
          <p:cNvPicPr>
            <a:picLocks noChangeAspect="1"/>
          </p:cNvPicPr>
          <p:nvPr/>
        </p:nvPicPr>
        <p:blipFill>
          <a:blip r:embed="rId4"/>
          <a:stretch>
            <a:fillRect/>
          </a:stretch>
        </p:blipFill>
        <p:spPr>
          <a:xfrm>
            <a:off x="276485" y="3435927"/>
            <a:ext cx="11524511" cy="2764370"/>
          </a:xfrm>
          <a:prstGeom prst="rect">
            <a:avLst/>
          </a:prstGeom>
        </p:spPr>
      </p:pic>
      <p:sp>
        <p:nvSpPr>
          <p:cNvPr id="6" name="TextBox 7">
            <a:extLst>
              <a:ext uri="{FF2B5EF4-FFF2-40B4-BE49-F238E27FC236}">
                <a16:creationId xmlns:a16="http://schemas.microsoft.com/office/drawing/2014/main" id="{5B60066B-F534-68F3-7C1E-D29149FD71E8}"/>
              </a:ext>
            </a:extLst>
          </p:cNvPr>
          <p:cNvSpPr txBox="1"/>
          <p:nvPr/>
        </p:nvSpPr>
        <p:spPr>
          <a:xfrm>
            <a:off x="4961094" y="2894571"/>
            <a:ext cx="2465162"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 font-weight</a:t>
            </a:r>
            <a:r>
              <a:rPr lang="zh-CN" altLang="zh-CN" sz="2000" dirty="0">
                <a:latin typeface="微软雅黑" panose="020B0503020204020204" charset="-122"/>
                <a:ea typeface="微软雅黑" panose="020B0503020204020204" charset="-122"/>
                <a:sym typeface="微软雅黑" panose="020B0503020204020204" charset="-122"/>
              </a:rPr>
              <a:t>属性值</a:t>
            </a:r>
            <a:endParaRPr lang="zh-CN" altLang="en-US" sz="2000" dirty="0">
              <a:latin typeface="微软雅黑" panose="020B0503020204020204" charset="-122"/>
              <a:ea typeface="微软雅黑" panose="020B0503020204020204" charset="-122"/>
              <a:sym typeface="微软雅黑" panose="020B0503020204020204" charset="-122"/>
            </a:endParaRPr>
          </a:p>
        </p:txBody>
      </p:sp>
      <p:sp>
        <p:nvSpPr>
          <p:cNvPr id="7" name="矩形 6">
            <a:extLst>
              <a:ext uri="{FF2B5EF4-FFF2-40B4-BE49-F238E27FC236}">
                <a16:creationId xmlns:a16="http://schemas.microsoft.com/office/drawing/2014/main" id="{38BC209A-2160-0100-1423-D97F61475FCB}"/>
              </a:ext>
            </a:extLst>
          </p:cNvPr>
          <p:cNvSpPr/>
          <p:nvPr/>
        </p:nvSpPr>
        <p:spPr>
          <a:xfrm>
            <a:off x="820493" y="986953"/>
            <a:ext cx="5275507"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font-weight</a:t>
            </a:r>
            <a:r>
              <a:rPr lang="zh-CN" altLang="en-US" sz="2400" dirty="0"/>
              <a:t>属性用于设置文本粗细</a:t>
            </a:r>
            <a:endParaRPr lang="en-US" altLang="zh-CN" sz="2400" dirty="0"/>
          </a:p>
        </p:txBody>
      </p:sp>
      <p:sp>
        <p:nvSpPr>
          <p:cNvPr id="8" name="矩形 7">
            <a:extLst>
              <a:ext uri="{FF2B5EF4-FFF2-40B4-BE49-F238E27FC236}">
                <a16:creationId xmlns:a16="http://schemas.microsoft.com/office/drawing/2014/main" id="{1E439EDA-7991-5AB8-8417-24013718E1A7}"/>
              </a:ext>
            </a:extLst>
          </p:cNvPr>
          <p:cNvSpPr/>
          <p:nvPr/>
        </p:nvSpPr>
        <p:spPr>
          <a:xfrm>
            <a:off x="729432" y="1878948"/>
            <a:ext cx="4117345"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006BBC"/>
              </a:buClr>
            </a:pPr>
            <a:r>
              <a:rPr lang="zh-CN" altLang="en-US" sz="2400" dirty="0">
                <a:latin typeface="+mj-ea"/>
              </a:rPr>
              <a:t>   示例： </a:t>
            </a:r>
            <a:r>
              <a:rPr lang="en-US" altLang="zh-CN" sz="2400" dirty="0"/>
              <a:t>p{font-weight: bold;}</a:t>
            </a:r>
          </a:p>
        </p:txBody>
      </p:sp>
    </p:spTree>
    <p:extLst>
      <p:ext uri="{BB962C8B-B14F-4D97-AF65-F5344CB8AC3E}">
        <p14:creationId xmlns:p14="http://schemas.microsoft.com/office/powerpoint/2010/main" val="227643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E19998-767E-2103-D7BE-4353802C1F7E}"/>
              </a:ext>
            </a:extLst>
          </p:cNvPr>
          <p:cNvGrpSpPr/>
          <p:nvPr/>
        </p:nvGrpSpPr>
        <p:grpSpPr>
          <a:xfrm>
            <a:off x="4012447" y="1360255"/>
            <a:ext cx="7836796" cy="4488293"/>
            <a:chOff x="1149436" y="1478384"/>
            <a:chExt cx="7700196" cy="2484705"/>
          </a:xfrm>
        </p:grpSpPr>
        <p:sp>
          <p:nvSpPr>
            <p:cNvPr id="3" name="矩形 2">
              <a:extLst>
                <a:ext uri="{FF2B5EF4-FFF2-40B4-BE49-F238E27FC236}">
                  <a16:creationId xmlns:a16="http://schemas.microsoft.com/office/drawing/2014/main" id="{8C313350-D255-B2B3-FE5E-D76837189583}"/>
                </a:ext>
              </a:extLst>
            </p:cNvPr>
            <p:cNvSpPr/>
            <p:nvPr/>
          </p:nvSpPr>
          <p:spPr>
            <a:xfrm>
              <a:off x="1149436" y="1803425"/>
              <a:ext cx="1200751" cy="197633"/>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Calibri"/>
                  <a:ea typeface="阿里巴巴普惠体" panose="00020600040101010101"/>
                  <a:cs typeface="+mn-cs"/>
                </a:rPr>
                <a:t>浏览器</a:t>
              </a:r>
            </a:p>
          </p:txBody>
        </p:sp>
        <p:sp>
          <p:nvSpPr>
            <p:cNvPr id="4" name="矩形 3">
              <a:extLst>
                <a:ext uri="{FF2B5EF4-FFF2-40B4-BE49-F238E27FC236}">
                  <a16:creationId xmlns:a16="http://schemas.microsoft.com/office/drawing/2014/main" id="{ED0220A4-E6B9-1BC0-09EF-60D7E15A7766}"/>
                </a:ext>
              </a:extLst>
            </p:cNvPr>
            <p:cNvSpPr/>
            <p:nvPr/>
          </p:nvSpPr>
          <p:spPr>
            <a:xfrm>
              <a:off x="2892392" y="1793853"/>
              <a:ext cx="1748875" cy="198848"/>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Calibri"/>
                  <a:ea typeface="阿里巴巴普惠体" panose="00020600040101010101"/>
                  <a:cs typeface="+mn-cs"/>
                </a:rPr>
                <a:t>前端服务器</a:t>
              </a:r>
            </a:p>
          </p:txBody>
        </p:sp>
        <p:sp>
          <p:nvSpPr>
            <p:cNvPr id="5" name="矩形 4">
              <a:extLst>
                <a:ext uri="{FF2B5EF4-FFF2-40B4-BE49-F238E27FC236}">
                  <a16:creationId xmlns:a16="http://schemas.microsoft.com/office/drawing/2014/main" id="{ED7C2627-8E77-238B-C2EF-41FB8CD716EF}"/>
                </a:ext>
              </a:extLst>
            </p:cNvPr>
            <p:cNvSpPr/>
            <p:nvPr/>
          </p:nvSpPr>
          <p:spPr>
            <a:xfrm>
              <a:off x="5041878" y="1791437"/>
              <a:ext cx="1767814" cy="198848"/>
            </a:xfrm>
            <a:prstGeom prst="rect">
              <a:avLst/>
            </a:prstGeom>
            <a:solidFill>
              <a:schemeClr val="accent1">
                <a:lumMod val="20000"/>
                <a:lumOff val="80000"/>
              </a:schemeClr>
            </a:soli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Calibri"/>
                  <a:ea typeface="阿里巴巴普惠体" panose="00020600040101010101"/>
                  <a:cs typeface="+mn-cs"/>
                </a:rPr>
                <a:t>后端服务器</a:t>
              </a:r>
            </a:p>
          </p:txBody>
        </p:sp>
        <p:sp>
          <p:nvSpPr>
            <p:cNvPr id="6" name="矩形 5">
              <a:extLst>
                <a:ext uri="{FF2B5EF4-FFF2-40B4-BE49-F238E27FC236}">
                  <a16:creationId xmlns:a16="http://schemas.microsoft.com/office/drawing/2014/main" id="{3EA9CD8A-B279-6513-C805-5F58562EADBD}"/>
                </a:ext>
              </a:extLst>
            </p:cNvPr>
            <p:cNvSpPr/>
            <p:nvPr/>
          </p:nvSpPr>
          <p:spPr>
            <a:xfrm>
              <a:off x="7585951" y="1583089"/>
              <a:ext cx="1263681" cy="370691"/>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Calibri"/>
                  <a:ea typeface="阿里巴巴普惠体" panose="00020600040101010101"/>
                  <a:cs typeface="+mn-cs"/>
                </a:rPr>
                <a:t>数据库</a:t>
              </a:r>
              <a:endParaRPr kumimoji="0" lang="en-US" altLang="zh-CN" sz="2400" b="0" i="0" u="none" strike="noStrike" kern="0" cap="none" spc="0" normalizeH="0" baseline="0" noProof="0" dirty="0">
                <a:ln>
                  <a:noFill/>
                </a:ln>
                <a:solidFill>
                  <a:prstClr val="black"/>
                </a:solidFill>
                <a:effectLst/>
                <a:uLnTx/>
                <a:uFillTx/>
                <a:latin typeface="Calibri"/>
                <a:ea typeface="阿里巴巴普惠体" panose="00020600040101010101"/>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Calibri"/>
                  <a:ea typeface="阿里巴巴普惠体" panose="00020600040101010101"/>
                  <a:cs typeface="+mn-cs"/>
                </a:rPr>
                <a:t>服务器</a:t>
              </a:r>
            </a:p>
          </p:txBody>
        </p:sp>
        <p:cxnSp>
          <p:nvCxnSpPr>
            <p:cNvPr id="7" name="直接连接符 6">
              <a:extLst>
                <a:ext uri="{FF2B5EF4-FFF2-40B4-BE49-F238E27FC236}">
                  <a16:creationId xmlns:a16="http://schemas.microsoft.com/office/drawing/2014/main" id="{8E00F481-E503-D3DF-F410-50AD88588ED5}"/>
                </a:ext>
              </a:extLst>
            </p:cNvPr>
            <p:cNvCxnSpPr>
              <a:cxnSpLocks/>
            </p:cNvCxnSpPr>
            <p:nvPr/>
          </p:nvCxnSpPr>
          <p:spPr>
            <a:xfrm flipH="1">
              <a:off x="1468888" y="2001058"/>
              <a:ext cx="18975" cy="1962031"/>
            </a:xfrm>
            <a:prstGeom prst="line">
              <a:avLst/>
            </a:prstGeom>
            <a:noFill/>
            <a:ln w="19050" cap="flat" cmpd="sng" algn="ctr">
              <a:solidFill>
                <a:srgbClr val="4F81BD"/>
              </a:solidFill>
              <a:prstDash val="dash"/>
              <a:round/>
              <a:headEnd type="none" w="med" len="med"/>
              <a:tailEnd type="none" w="med" len="med"/>
            </a:ln>
            <a:effectLst/>
          </p:spPr>
        </p:cxnSp>
        <p:cxnSp>
          <p:nvCxnSpPr>
            <p:cNvPr id="8" name="直接连接符 7">
              <a:extLst>
                <a:ext uri="{FF2B5EF4-FFF2-40B4-BE49-F238E27FC236}">
                  <a16:creationId xmlns:a16="http://schemas.microsoft.com/office/drawing/2014/main" id="{4CF07F8F-CA8C-D8A8-5EDF-9B6468736B65}"/>
                </a:ext>
              </a:extLst>
            </p:cNvPr>
            <p:cNvCxnSpPr>
              <a:cxnSpLocks/>
            </p:cNvCxnSpPr>
            <p:nvPr/>
          </p:nvCxnSpPr>
          <p:spPr>
            <a:xfrm flipH="1">
              <a:off x="3716585" y="2002271"/>
              <a:ext cx="1" cy="1950335"/>
            </a:xfrm>
            <a:prstGeom prst="line">
              <a:avLst/>
            </a:prstGeom>
            <a:noFill/>
            <a:ln w="19050" cap="flat" cmpd="sng" algn="ctr">
              <a:solidFill>
                <a:srgbClr val="4F81BD"/>
              </a:solidFill>
              <a:prstDash val="dash"/>
              <a:round/>
              <a:headEnd type="none" w="med" len="med"/>
              <a:tailEnd type="none" w="med" len="med"/>
            </a:ln>
            <a:effectLst/>
          </p:spPr>
        </p:cxnSp>
        <p:cxnSp>
          <p:nvCxnSpPr>
            <p:cNvPr id="9" name="直接连接符 8">
              <a:extLst>
                <a:ext uri="{FF2B5EF4-FFF2-40B4-BE49-F238E27FC236}">
                  <a16:creationId xmlns:a16="http://schemas.microsoft.com/office/drawing/2014/main" id="{20CA8E97-0C5F-7F6C-12EE-343611FBCF9C}"/>
                </a:ext>
              </a:extLst>
            </p:cNvPr>
            <p:cNvCxnSpPr>
              <a:cxnSpLocks/>
            </p:cNvCxnSpPr>
            <p:nvPr/>
          </p:nvCxnSpPr>
          <p:spPr>
            <a:xfrm flipH="1">
              <a:off x="5910661" y="2002272"/>
              <a:ext cx="1" cy="1950335"/>
            </a:xfrm>
            <a:prstGeom prst="line">
              <a:avLst/>
            </a:prstGeom>
            <a:noFill/>
            <a:ln w="19050" cap="flat" cmpd="sng" algn="ctr">
              <a:solidFill>
                <a:srgbClr val="4F81BD"/>
              </a:solidFill>
              <a:prstDash val="dash"/>
              <a:round/>
              <a:headEnd type="none" w="med" len="med"/>
              <a:tailEnd type="none" w="med" len="med"/>
            </a:ln>
            <a:effectLst/>
          </p:spPr>
        </p:cxnSp>
        <p:cxnSp>
          <p:nvCxnSpPr>
            <p:cNvPr id="10" name="直接连接符 9">
              <a:extLst>
                <a:ext uri="{FF2B5EF4-FFF2-40B4-BE49-F238E27FC236}">
                  <a16:creationId xmlns:a16="http://schemas.microsoft.com/office/drawing/2014/main" id="{0B5CA6AA-5B9A-B171-1FCD-622904D7D67B}"/>
                </a:ext>
              </a:extLst>
            </p:cNvPr>
            <p:cNvCxnSpPr>
              <a:cxnSpLocks/>
            </p:cNvCxnSpPr>
            <p:nvPr/>
          </p:nvCxnSpPr>
          <p:spPr>
            <a:xfrm flipH="1">
              <a:off x="8246897" y="2002272"/>
              <a:ext cx="1" cy="1950335"/>
            </a:xfrm>
            <a:prstGeom prst="line">
              <a:avLst/>
            </a:prstGeom>
            <a:noFill/>
            <a:ln w="19050" cap="flat" cmpd="sng" algn="ctr">
              <a:solidFill>
                <a:srgbClr val="4F81BD"/>
              </a:solidFill>
              <a:prstDash val="dash"/>
              <a:round/>
              <a:headEnd type="none" w="med" len="med"/>
              <a:tailEnd type="none" w="med" len="med"/>
            </a:ln>
            <a:effectLst/>
          </p:spPr>
        </p:cxnSp>
        <p:cxnSp>
          <p:nvCxnSpPr>
            <p:cNvPr id="11" name="直接箭头连接符 10">
              <a:extLst>
                <a:ext uri="{FF2B5EF4-FFF2-40B4-BE49-F238E27FC236}">
                  <a16:creationId xmlns:a16="http://schemas.microsoft.com/office/drawing/2014/main" id="{FC6D7FD5-F92B-C3A2-8FBB-6EF4F76EA191}"/>
                </a:ext>
              </a:extLst>
            </p:cNvPr>
            <p:cNvCxnSpPr>
              <a:cxnSpLocks/>
            </p:cNvCxnSpPr>
            <p:nvPr/>
          </p:nvCxnSpPr>
          <p:spPr>
            <a:xfrm>
              <a:off x="1562773" y="2303074"/>
              <a:ext cx="2081099" cy="0"/>
            </a:xfrm>
            <a:prstGeom prst="straightConnector1">
              <a:avLst/>
            </a:prstGeom>
            <a:noFill/>
            <a:ln w="19050" cap="flat" cmpd="sng" algn="ctr">
              <a:solidFill>
                <a:srgbClr val="4F81BD"/>
              </a:solidFill>
              <a:prstDash val="solid"/>
              <a:tailEnd type="triangle"/>
            </a:ln>
            <a:effectLst/>
          </p:spPr>
        </p:cxnSp>
        <p:cxnSp>
          <p:nvCxnSpPr>
            <p:cNvPr id="12" name="直接箭头连接符 11">
              <a:extLst>
                <a:ext uri="{FF2B5EF4-FFF2-40B4-BE49-F238E27FC236}">
                  <a16:creationId xmlns:a16="http://schemas.microsoft.com/office/drawing/2014/main" id="{980AF236-FC1F-D89B-7E4B-16B0B02DB45E}"/>
                </a:ext>
              </a:extLst>
            </p:cNvPr>
            <p:cNvCxnSpPr>
              <a:cxnSpLocks/>
            </p:cNvCxnSpPr>
            <p:nvPr/>
          </p:nvCxnSpPr>
          <p:spPr>
            <a:xfrm flipH="1">
              <a:off x="1554953" y="2507137"/>
              <a:ext cx="2081099" cy="0"/>
            </a:xfrm>
            <a:prstGeom prst="straightConnector1">
              <a:avLst/>
            </a:prstGeom>
            <a:noFill/>
            <a:ln w="19050" cap="flat" cmpd="sng" algn="ctr">
              <a:solidFill>
                <a:srgbClr val="4F81BD"/>
              </a:solidFill>
              <a:prstDash val="sysDash"/>
              <a:tailEnd type="triangle"/>
            </a:ln>
            <a:effectLst/>
          </p:spPr>
        </p:cxnSp>
        <p:sp>
          <p:nvSpPr>
            <p:cNvPr id="13" name="文本占位符 8">
              <a:extLst>
                <a:ext uri="{FF2B5EF4-FFF2-40B4-BE49-F238E27FC236}">
                  <a16:creationId xmlns:a16="http://schemas.microsoft.com/office/drawing/2014/main" id="{F00B0E38-AB9F-2BEF-01D7-EA9A625C5B81}"/>
                </a:ext>
              </a:extLst>
            </p:cNvPr>
            <p:cNvSpPr txBox="1">
              <a:spLocks/>
            </p:cNvSpPr>
            <p:nvPr/>
          </p:nvSpPr>
          <p:spPr>
            <a:xfrm>
              <a:off x="2239959" y="2023851"/>
              <a:ext cx="1073622" cy="30161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请求</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14" name="文本占位符 8">
              <a:extLst>
                <a:ext uri="{FF2B5EF4-FFF2-40B4-BE49-F238E27FC236}">
                  <a16:creationId xmlns:a16="http://schemas.microsoft.com/office/drawing/2014/main" id="{33825DFC-9F22-629D-2A5E-EAA16C24937B}"/>
                </a:ext>
              </a:extLst>
            </p:cNvPr>
            <p:cNvSpPr txBox="1">
              <a:spLocks/>
            </p:cNvSpPr>
            <p:nvPr/>
          </p:nvSpPr>
          <p:spPr>
            <a:xfrm>
              <a:off x="2613165" y="2436471"/>
              <a:ext cx="1016898" cy="286487"/>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响应</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15" name="users_94970">
              <a:extLst>
                <a:ext uri="{FF2B5EF4-FFF2-40B4-BE49-F238E27FC236}">
                  <a16:creationId xmlns:a16="http://schemas.microsoft.com/office/drawing/2014/main" id="{FCC272E5-60A5-486C-61CF-78C58CEC761A}"/>
                </a:ext>
              </a:extLst>
            </p:cNvPr>
            <p:cNvSpPr/>
            <p:nvPr/>
          </p:nvSpPr>
          <p:spPr>
            <a:xfrm>
              <a:off x="1272447" y="1478384"/>
              <a:ext cx="424136" cy="242116"/>
            </a:xfrm>
            <a:custGeom>
              <a:avLst/>
              <a:gdLst>
                <a:gd name="connsiteX0" fmla="*/ 60025 w 605236"/>
                <a:gd name="connsiteY0" fmla="*/ 344571 h 595643"/>
                <a:gd name="connsiteX1" fmla="*/ 290527 w 605236"/>
                <a:gd name="connsiteY1" fmla="*/ 344571 h 595643"/>
                <a:gd name="connsiteX2" fmla="*/ 329370 w 605236"/>
                <a:gd name="connsiteY2" fmla="*/ 376465 h 595643"/>
                <a:gd name="connsiteX3" fmla="*/ 349814 w 605236"/>
                <a:gd name="connsiteY3" fmla="*/ 479931 h 595643"/>
                <a:gd name="connsiteX4" fmla="*/ 331031 w 605236"/>
                <a:gd name="connsiteY4" fmla="*/ 528793 h 595643"/>
                <a:gd name="connsiteX5" fmla="*/ 175276 w 605236"/>
                <a:gd name="connsiteY5" fmla="*/ 595643 h 595643"/>
                <a:gd name="connsiteX6" fmla="*/ 19393 w 605236"/>
                <a:gd name="connsiteY6" fmla="*/ 528793 h 595643"/>
                <a:gd name="connsiteX7" fmla="*/ 738 w 605236"/>
                <a:gd name="connsiteY7" fmla="*/ 479931 h 595643"/>
                <a:gd name="connsiteX8" fmla="*/ 21182 w 605236"/>
                <a:gd name="connsiteY8" fmla="*/ 376465 h 595643"/>
                <a:gd name="connsiteX9" fmla="*/ 60025 w 605236"/>
                <a:gd name="connsiteY9" fmla="*/ 344571 h 595643"/>
                <a:gd name="connsiteX10" fmla="*/ 357987 w 605236"/>
                <a:gd name="connsiteY10" fmla="*/ 252695 h 595643"/>
                <a:gd name="connsiteX11" fmla="*/ 553093 w 605236"/>
                <a:gd name="connsiteY11" fmla="*/ 252695 h 595643"/>
                <a:gd name="connsiteX12" fmla="*/ 587208 w 605236"/>
                <a:gd name="connsiteY12" fmla="*/ 280762 h 595643"/>
                <a:gd name="connsiteX13" fmla="*/ 604585 w 605236"/>
                <a:gd name="connsiteY13" fmla="*/ 368409 h 595643"/>
                <a:gd name="connsiteX14" fmla="*/ 588231 w 605236"/>
                <a:gd name="connsiteY14" fmla="*/ 411020 h 595643"/>
                <a:gd name="connsiteX15" fmla="*/ 455476 w 605236"/>
                <a:gd name="connsiteY15" fmla="*/ 467920 h 595643"/>
                <a:gd name="connsiteX16" fmla="*/ 402323 w 605236"/>
                <a:gd name="connsiteY16" fmla="*/ 455928 h 595643"/>
                <a:gd name="connsiteX17" fmla="*/ 388524 w 605236"/>
                <a:gd name="connsiteY17" fmla="*/ 440618 h 595643"/>
                <a:gd name="connsiteX18" fmla="*/ 388269 w 605236"/>
                <a:gd name="connsiteY18" fmla="*/ 439725 h 595643"/>
                <a:gd name="connsiteX19" fmla="*/ 371403 w 605236"/>
                <a:gd name="connsiteY19" fmla="*/ 354503 h 595643"/>
                <a:gd name="connsiteX20" fmla="*/ 334732 w 605236"/>
                <a:gd name="connsiteY20" fmla="*/ 308064 h 595643"/>
                <a:gd name="connsiteX21" fmla="*/ 322722 w 605236"/>
                <a:gd name="connsiteY21" fmla="*/ 290458 h 595643"/>
                <a:gd name="connsiteX22" fmla="*/ 322722 w 605236"/>
                <a:gd name="connsiteY22" fmla="*/ 289693 h 595643"/>
                <a:gd name="connsiteX23" fmla="*/ 324127 w 605236"/>
                <a:gd name="connsiteY23" fmla="*/ 280762 h 595643"/>
                <a:gd name="connsiteX24" fmla="*/ 357987 w 605236"/>
                <a:gd name="connsiteY24" fmla="*/ 252695 h 595643"/>
                <a:gd name="connsiteX25" fmla="*/ 175276 w 605236"/>
                <a:gd name="connsiteY25" fmla="*/ 50313 h 595643"/>
                <a:gd name="connsiteX26" fmla="*/ 303670 w 605236"/>
                <a:gd name="connsiteY26" fmla="*/ 178531 h 595643"/>
                <a:gd name="connsiteX27" fmla="*/ 175276 w 605236"/>
                <a:gd name="connsiteY27" fmla="*/ 306749 h 595643"/>
                <a:gd name="connsiteX28" fmla="*/ 46882 w 605236"/>
                <a:gd name="connsiteY28" fmla="*/ 178531 h 595643"/>
                <a:gd name="connsiteX29" fmla="*/ 175276 w 605236"/>
                <a:gd name="connsiteY29" fmla="*/ 50313 h 595643"/>
                <a:gd name="connsiteX30" fmla="*/ 455527 w 605236"/>
                <a:gd name="connsiteY30" fmla="*/ 0 h 595643"/>
                <a:gd name="connsiteX31" fmla="*/ 562928 w 605236"/>
                <a:gd name="connsiteY31" fmla="*/ 107260 h 595643"/>
                <a:gd name="connsiteX32" fmla="*/ 455527 w 605236"/>
                <a:gd name="connsiteY32" fmla="*/ 214520 h 595643"/>
                <a:gd name="connsiteX33" fmla="*/ 348126 w 605236"/>
                <a:gd name="connsiteY33" fmla="*/ 107260 h 595643"/>
                <a:gd name="connsiteX34" fmla="*/ 455527 w 605236"/>
                <a:gd name="connsiteY34" fmla="*/ 0 h 59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5236" h="595643">
                  <a:moveTo>
                    <a:pt x="60025" y="344571"/>
                  </a:moveTo>
                  <a:lnTo>
                    <a:pt x="290527" y="344571"/>
                  </a:lnTo>
                  <a:cubicBezTo>
                    <a:pt x="308671" y="344571"/>
                    <a:pt x="325793" y="358605"/>
                    <a:pt x="329370" y="376465"/>
                  </a:cubicBezTo>
                  <a:lnTo>
                    <a:pt x="349814" y="479931"/>
                  </a:lnTo>
                  <a:cubicBezTo>
                    <a:pt x="353136" y="496898"/>
                    <a:pt x="344959" y="518331"/>
                    <a:pt x="331031" y="528793"/>
                  </a:cubicBezTo>
                  <a:cubicBezTo>
                    <a:pt x="327454" y="531472"/>
                    <a:pt x="241079" y="595643"/>
                    <a:pt x="175276" y="595643"/>
                  </a:cubicBezTo>
                  <a:cubicBezTo>
                    <a:pt x="109473" y="595643"/>
                    <a:pt x="23098" y="531472"/>
                    <a:pt x="19393" y="528793"/>
                  </a:cubicBezTo>
                  <a:cubicBezTo>
                    <a:pt x="5593" y="518331"/>
                    <a:pt x="-2584" y="496898"/>
                    <a:pt x="738" y="479931"/>
                  </a:cubicBezTo>
                  <a:lnTo>
                    <a:pt x="21182" y="376465"/>
                  </a:lnTo>
                  <a:cubicBezTo>
                    <a:pt x="24759" y="358605"/>
                    <a:pt x="41753" y="344571"/>
                    <a:pt x="60025" y="344571"/>
                  </a:cubicBezTo>
                  <a:close/>
                  <a:moveTo>
                    <a:pt x="357987" y="252695"/>
                  </a:moveTo>
                  <a:lnTo>
                    <a:pt x="553093" y="252695"/>
                  </a:lnTo>
                  <a:cubicBezTo>
                    <a:pt x="569065" y="252695"/>
                    <a:pt x="584142" y="265070"/>
                    <a:pt x="587208" y="280762"/>
                  </a:cubicBezTo>
                  <a:lnTo>
                    <a:pt x="604585" y="368409"/>
                  </a:lnTo>
                  <a:cubicBezTo>
                    <a:pt x="607524" y="383208"/>
                    <a:pt x="600241" y="401834"/>
                    <a:pt x="588231" y="411020"/>
                  </a:cubicBezTo>
                  <a:cubicBezTo>
                    <a:pt x="585164" y="413316"/>
                    <a:pt x="511696" y="467920"/>
                    <a:pt x="455476" y="467920"/>
                  </a:cubicBezTo>
                  <a:cubicBezTo>
                    <a:pt x="440272" y="467920"/>
                    <a:pt x="422384" y="463838"/>
                    <a:pt x="402323" y="455928"/>
                  </a:cubicBezTo>
                  <a:cubicBezTo>
                    <a:pt x="395679" y="453249"/>
                    <a:pt x="390824" y="447890"/>
                    <a:pt x="388524" y="440618"/>
                  </a:cubicBezTo>
                  <a:lnTo>
                    <a:pt x="388269" y="439725"/>
                  </a:lnTo>
                  <a:lnTo>
                    <a:pt x="371403" y="354503"/>
                  </a:lnTo>
                  <a:cubicBezTo>
                    <a:pt x="367697" y="335621"/>
                    <a:pt x="354537" y="318653"/>
                    <a:pt x="334732" y="308064"/>
                  </a:cubicBezTo>
                  <a:cubicBezTo>
                    <a:pt x="322722" y="301685"/>
                    <a:pt x="322722" y="291607"/>
                    <a:pt x="322722" y="290458"/>
                  </a:cubicBezTo>
                  <a:lnTo>
                    <a:pt x="322722" y="289693"/>
                  </a:lnTo>
                  <a:lnTo>
                    <a:pt x="324127" y="280762"/>
                  </a:lnTo>
                  <a:cubicBezTo>
                    <a:pt x="327194" y="265070"/>
                    <a:pt x="341888" y="252695"/>
                    <a:pt x="357987" y="252695"/>
                  </a:cubicBezTo>
                  <a:close/>
                  <a:moveTo>
                    <a:pt x="175276" y="50313"/>
                  </a:moveTo>
                  <a:cubicBezTo>
                    <a:pt x="246186" y="50313"/>
                    <a:pt x="303670" y="107718"/>
                    <a:pt x="303670" y="178531"/>
                  </a:cubicBezTo>
                  <a:cubicBezTo>
                    <a:pt x="303670" y="249344"/>
                    <a:pt x="246186" y="306749"/>
                    <a:pt x="175276" y="306749"/>
                  </a:cubicBezTo>
                  <a:cubicBezTo>
                    <a:pt x="104366" y="306749"/>
                    <a:pt x="46882" y="249344"/>
                    <a:pt x="46882" y="178531"/>
                  </a:cubicBezTo>
                  <a:cubicBezTo>
                    <a:pt x="46882" y="107718"/>
                    <a:pt x="104366" y="50313"/>
                    <a:pt x="175276" y="50313"/>
                  </a:cubicBezTo>
                  <a:close/>
                  <a:moveTo>
                    <a:pt x="455527" y="0"/>
                  </a:moveTo>
                  <a:cubicBezTo>
                    <a:pt x="514843" y="0"/>
                    <a:pt x="562928" y="48022"/>
                    <a:pt x="562928" y="107260"/>
                  </a:cubicBezTo>
                  <a:cubicBezTo>
                    <a:pt x="562928" y="166498"/>
                    <a:pt x="514843" y="214520"/>
                    <a:pt x="455527" y="214520"/>
                  </a:cubicBezTo>
                  <a:cubicBezTo>
                    <a:pt x="396211" y="214520"/>
                    <a:pt x="348126" y="166498"/>
                    <a:pt x="348126" y="107260"/>
                  </a:cubicBezTo>
                  <a:cubicBezTo>
                    <a:pt x="348126" y="48022"/>
                    <a:pt x="396211" y="0"/>
                    <a:pt x="455527" y="0"/>
                  </a:cubicBezTo>
                  <a:close/>
                </a:path>
              </a:pathLst>
            </a:custGeom>
            <a:solidFill>
              <a:srgbClr val="4F81BD"/>
            </a:solid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黑体"/>
                <a:cs typeface="+mn-cs"/>
              </a:endParaRPr>
            </a:p>
          </p:txBody>
        </p:sp>
        <p:sp>
          <p:nvSpPr>
            <p:cNvPr id="16" name="矩形: 圆角 15">
              <a:extLst>
                <a:ext uri="{FF2B5EF4-FFF2-40B4-BE49-F238E27FC236}">
                  <a16:creationId xmlns:a16="http://schemas.microsoft.com/office/drawing/2014/main" id="{F4886670-87E1-0134-03EB-E46E669650A4}"/>
                </a:ext>
              </a:extLst>
            </p:cNvPr>
            <p:cNvSpPr/>
            <p:nvPr/>
          </p:nvSpPr>
          <p:spPr>
            <a:xfrm>
              <a:off x="3644050" y="2237691"/>
              <a:ext cx="147172" cy="410588"/>
            </a:xfrm>
            <a:prstGeom prst="roundRect">
              <a:avLst/>
            </a:prstGeom>
            <a:solidFill>
              <a:srgbClr val="F9F9F9"/>
            </a:solidFill>
            <a:ln w="19050" cap="flat" cmpd="sng" algn="ctr">
              <a:solidFill>
                <a:sysClr val="windowText" lastClr="000000">
                  <a:lumMod val="85000"/>
                  <a:lumOff val="1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黑体"/>
                <a:cs typeface="+mn-cs"/>
              </a:endParaRPr>
            </a:p>
          </p:txBody>
        </p:sp>
        <p:cxnSp>
          <p:nvCxnSpPr>
            <p:cNvPr id="17" name="直接箭头连接符 16">
              <a:extLst>
                <a:ext uri="{FF2B5EF4-FFF2-40B4-BE49-F238E27FC236}">
                  <a16:creationId xmlns:a16="http://schemas.microsoft.com/office/drawing/2014/main" id="{CAD6355E-0C52-DE36-313E-3F4E1F1F43AE}"/>
                </a:ext>
              </a:extLst>
            </p:cNvPr>
            <p:cNvCxnSpPr>
              <a:cxnSpLocks/>
            </p:cNvCxnSpPr>
            <p:nvPr/>
          </p:nvCxnSpPr>
          <p:spPr>
            <a:xfrm>
              <a:off x="1567997" y="2982219"/>
              <a:ext cx="4269080" cy="0"/>
            </a:xfrm>
            <a:prstGeom prst="straightConnector1">
              <a:avLst/>
            </a:prstGeom>
            <a:noFill/>
            <a:ln w="19050" cap="flat" cmpd="sng" algn="ctr">
              <a:solidFill>
                <a:srgbClr val="4F81BD"/>
              </a:solidFill>
              <a:prstDash val="solid"/>
              <a:tailEnd type="triangle"/>
            </a:ln>
            <a:effectLst/>
          </p:spPr>
        </p:cxnSp>
        <p:sp>
          <p:nvSpPr>
            <p:cNvPr id="18" name="矩形: 圆角 17">
              <a:extLst>
                <a:ext uri="{FF2B5EF4-FFF2-40B4-BE49-F238E27FC236}">
                  <a16:creationId xmlns:a16="http://schemas.microsoft.com/office/drawing/2014/main" id="{E3D1CA18-D024-465E-52F2-19F7793F349C}"/>
                </a:ext>
              </a:extLst>
            </p:cNvPr>
            <p:cNvSpPr/>
            <p:nvPr/>
          </p:nvSpPr>
          <p:spPr>
            <a:xfrm>
              <a:off x="5837077" y="2898871"/>
              <a:ext cx="140682" cy="813825"/>
            </a:xfrm>
            <a:prstGeom prst="roundRect">
              <a:avLst/>
            </a:prstGeom>
            <a:solidFill>
              <a:srgbClr val="F9F9F9"/>
            </a:solidFill>
            <a:ln w="19050" cap="flat" cmpd="sng" algn="ctr">
              <a:solidFill>
                <a:sysClr val="windowText" lastClr="000000">
                  <a:lumMod val="85000"/>
                  <a:lumOff val="1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黑体"/>
                <a:cs typeface="+mn-cs"/>
              </a:endParaRPr>
            </a:p>
          </p:txBody>
        </p:sp>
        <p:sp>
          <p:nvSpPr>
            <p:cNvPr id="19" name="矩形: 圆角 18">
              <a:extLst>
                <a:ext uri="{FF2B5EF4-FFF2-40B4-BE49-F238E27FC236}">
                  <a16:creationId xmlns:a16="http://schemas.microsoft.com/office/drawing/2014/main" id="{6302E60A-1366-1359-BC61-B56A924140D7}"/>
                </a:ext>
              </a:extLst>
            </p:cNvPr>
            <p:cNvSpPr/>
            <p:nvPr/>
          </p:nvSpPr>
          <p:spPr>
            <a:xfrm>
              <a:off x="8173315" y="3036023"/>
              <a:ext cx="140682" cy="541534"/>
            </a:xfrm>
            <a:prstGeom prst="roundRect">
              <a:avLst/>
            </a:prstGeom>
            <a:solidFill>
              <a:srgbClr val="F9F9F9"/>
            </a:solidFill>
            <a:ln w="19050" cap="flat" cmpd="sng" algn="ctr">
              <a:solidFill>
                <a:sysClr val="windowText" lastClr="000000">
                  <a:lumMod val="85000"/>
                  <a:lumOff val="1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黑体"/>
                <a:cs typeface="+mn-cs"/>
              </a:endParaRPr>
            </a:p>
          </p:txBody>
        </p:sp>
        <p:cxnSp>
          <p:nvCxnSpPr>
            <p:cNvPr id="20" name="直接箭头连接符 19">
              <a:extLst>
                <a:ext uri="{FF2B5EF4-FFF2-40B4-BE49-F238E27FC236}">
                  <a16:creationId xmlns:a16="http://schemas.microsoft.com/office/drawing/2014/main" id="{FAE61FAB-D4CD-F2AD-958A-F8941BCA803B}"/>
                </a:ext>
              </a:extLst>
            </p:cNvPr>
            <p:cNvCxnSpPr>
              <a:cxnSpLocks/>
            </p:cNvCxnSpPr>
            <p:nvPr/>
          </p:nvCxnSpPr>
          <p:spPr>
            <a:xfrm>
              <a:off x="5977760" y="3134878"/>
              <a:ext cx="2195571" cy="0"/>
            </a:xfrm>
            <a:prstGeom prst="straightConnector1">
              <a:avLst/>
            </a:prstGeom>
            <a:noFill/>
            <a:ln w="19050" cap="flat" cmpd="sng" algn="ctr">
              <a:solidFill>
                <a:srgbClr val="4F81BD"/>
              </a:solidFill>
              <a:prstDash val="solid"/>
              <a:tailEnd type="triangle"/>
            </a:ln>
            <a:effectLst/>
          </p:spPr>
        </p:cxnSp>
        <p:cxnSp>
          <p:nvCxnSpPr>
            <p:cNvPr id="21" name="直接箭头连接符 20">
              <a:extLst>
                <a:ext uri="{FF2B5EF4-FFF2-40B4-BE49-F238E27FC236}">
                  <a16:creationId xmlns:a16="http://schemas.microsoft.com/office/drawing/2014/main" id="{949F2BE1-AB4D-F6AB-D0CB-9F89D0B3E255}"/>
                </a:ext>
              </a:extLst>
            </p:cNvPr>
            <p:cNvCxnSpPr>
              <a:cxnSpLocks/>
            </p:cNvCxnSpPr>
            <p:nvPr/>
          </p:nvCxnSpPr>
          <p:spPr>
            <a:xfrm flipH="1">
              <a:off x="5977760" y="3450619"/>
              <a:ext cx="2195571" cy="0"/>
            </a:xfrm>
            <a:prstGeom prst="straightConnector1">
              <a:avLst/>
            </a:prstGeom>
            <a:noFill/>
            <a:ln w="19050" cap="flat" cmpd="sng" algn="ctr">
              <a:solidFill>
                <a:srgbClr val="4F81BD"/>
              </a:solidFill>
              <a:prstDash val="sysDash"/>
              <a:tailEnd type="triangle"/>
            </a:ln>
            <a:effectLst/>
          </p:spPr>
        </p:cxnSp>
        <p:cxnSp>
          <p:nvCxnSpPr>
            <p:cNvPr id="22" name="直接箭头连接符 21">
              <a:extLst>
                <a:ext uri="{FF2B5EF4-FFF2-40B4-BE49-F238E27FC236}">
                  <a16:creationId xmlns:a16="http://schemas.microsoft.com/office/drawing/2014/main" id="{5C217D9B-DA25-3A8A-CD3F-714E87CCC77C}"/>
                </a:ext>
              </a:extLst>
            </p:cNvPr>
            <p:cNvCxnSpPr>
              <a:cxnSpLocks/>
            </p:cNvCxnSpPr>
            <p:nvPr/>
          </p:nvCxnSpPr>
          <p:spPr>
            <a:xfrm flipH="1">
              <a:off x="1581179" y="3583257"/>
              <a:ext cx="4255897" cy="0"/>
            </a:xfrm>
            <a:prstGeom prst="straightConnector1">
              <a:avLst/>
            </a:prstGeom>
            <a:noFill/>
            <a:ln w="19050" cap="flat" cmpd="sng" algn="ctr">
              <a:solidFill>
                <a:srgbClr val="4F81BD"/>
              </a:solidFill>
              <a:prstDash val="sysDash"/>
              <a:tailEnd type="triangle"/>
            </a:ln>
            <a:effectLst/>
          </p:spPr>
        </p:cxnSp>
        <p:sp>
          <p:nvSpPr>
            <p:cNvPr id="23" name="文本占位符 8">
              <a:extLst>
                <a:ext uri="{FF2B5EF4-FFF2-40B4-BE49-F238E27FC236}">
                  <a16:creationId xmlns:a16="http://schemas.microsoft.com/office/drawing/2014/main" id="{E88E1A90-0F7A-2B03-864A-29E36FE65083}"/>
                </a:ext>
              </a:extLst>
            </p:cNvPr>
            <p:cNvSpPr txBox="1">
              <a:spLocks/>
            </p:cNvSpPr>
            <p:nvPr/>
          </p:nvSpPr>
          <p:spPr>
            <a:xfrm>
              <a:off x="6663275" y="2788759"/>
              <a:ext cx="843390" cy="305270"/>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请求</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24" name="文本占位符 8">
              <a:extLst>
                <a:ext uri="{FF2B5EF4-FFF2-40B4-BE49-F238E27FC236}">
                  <a16:creationId xmlns:a16="http://schemas.microsoft.com/office/drawing/2014/main" id="{A56C09BD-2BF8-4F30-644C-E9B859B732FE}"/>
                </a:ext>
              </a:extLst>
            </p:cNvPr>
            <p:cNvSpPr txBox="1">
              <a:spLocks/>
            </p:cNvSpPr>
            <p:nvPr/>
          </p:nvSpPr>
          <p:spPr>
            <a:xfrm>
              <a:off x="6895473" y="3329842"/>
              <a:ext cx="902431" cy="181703"/>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响应</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25" name="矩形: 对角圆角 24">
              <a:extLst>
                <a:ext uri="{FF2B5EF4-FFF2-40B4-BE49-F238E27FC236}">
                  <a16:creationId xmlns:a16="http://schemas.microsoft.com/office/drawing/2014/main" id="{E27F08A8-3311-3DD1-2618-6615FCCB8315}"/>
                </a:ext>
              </a:extLst>
            </p:cNvPr>
            <p:cNvSpPr/>
            <p:nvPr/>
          </p:nvSpPr>
          <p:spPr>
            <a:xfrm>
              <a:off x="3110856" y="1968615"/>
              <a:ext cx="1357504" cy="181616"/>
            </a:xfrm>
            <a:prstGeom prst="round2DiagRect">
              <a:avLst/>
            </a:prstGeom>
            <a:gradFill flip="none" rotWithShape="1">
              <a:gsLst>
                <a:gs pos="0">
                  <a:srgbClr val="C0504D">
                    <a:lumMod val="60000"/>
                    <a:lumOff val="40000"/>
                    <a:tint val="66000"/>
                    <a:satMod val="160000"/>
                  </a:srgbClr>
                </a:gs>
                <a:gs pos="50000">
                  <a:srgbClr val="C0504D">
                    <a:lumMod val="60000"/>
                    <a:lumOff val="40000"/>
                    <a:tint val="44500"/>
                    <a:satMod val="160000"/>
                  </a:srgbClr>
                </a:gs>
                <a:gs pos="100000">
                  <a:srgbClr val="C0504D">
                    <a:lumMod val="60000"/>
                    <a:lumOff val="40000"/>
                    <a:tint val="23500"/>
                    <a:satMod val="160000"/>
                  </a:srgbClr>
                </a:gs>
              </a:gsLst>
              <a:lin ang="2700000" scaled="1"/>
              <a:tileRect/>
            </a:gradFill>
            <a:ln w="6350" cap="flat" cmpd="sng" algn="ctr">
              <a:solidFill>
                <a:sysClr val="windowText" lastClr="000000">
                  <a:lumMod val="65000"/>
                  <a:lumOff val="35000"/>
                </a:sys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lumMod val="65000"/>
                      <a:lumOff val="35000"/>
                    </a:prstClr>
                  </a:solidFill>
                  <a:effectLst/>
                  <a:uLnTx/>
                  <a:uFillTx/>
                  <a:latin typeface="Calibri"/>
                  <a:ea typeface="黑体"/>
                  <a:cs typeface="+mn-cs"/>
                </a:rPr>
                <a:t>前端程序</a:t>
              </a:r>
            </a:p>
          </p:txBody>
        </p:sp>
        <p:sp>
          <p:nvSpPr>
            <p:cNvPr id="26" name="矩形: 对角圆角 25">
              <a:extLst>
                <a:ext uri="{FF2B5EF4-FFF2-40B4-BE49-F238E27FC236}">
                  <a16:creationId xmlns:a16="http://schemas.microsoft.com/office/drawing/2014/main" id="{62435D0C-1D2B-2FA5-9EA5-F02525B345EE}"/>
                </a:ext>
              </a:extLst>
            </p:cNvPr>
            <p:cNvSpPr/>
            <p:nvPr/>
          </p:nvSpPr>
          <p:spPr>
            <a:xfrm>
              <a:off x="5317253" y="1972014"/>
              <a:ext cx="1348997" cy="181616"/>
            </a:xfrm>
            <a:prstGeom prst="round2DiagRect">
              <a:avLst/>
            </a:prstGeom>
            <a:solidFill>
              <a:schemeClr val="accent1">
                <a:lumMod val="20000"/>
                <a:lumOff val="80000"/>
              </a:schemeClr>
            </a:solidFill>
            <a:ln w="6350" cap="flat" cmpd="sng" algn="ctr">
              <a:solidFill>
                <a:sysClr val="windowText" lastClr="000000">
                  <a:lumMod val="65000"/>
                  <a:lumOff val="3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lumMod val="65000"/>
                      <a:lumOff val="35000"/>
                    </a:prstClr>
                  </a:solidFill>
                  <a:effectLst/>
                  <a:uLnTx/>
                  <a:uFillTx/>
                  <a:latin typeface="Calibri"/>
                  <a:ea typeface="黑体"/>
                  <a:cs typeface="+mn-cs"/>
                </a:rPr>
                <a:t>Java</a:t>
              </a:r>
              <a:r>
                <a:rPr kumimoji="0" lang="zh-CN" altLang="en-US" sz="2400" b="0" i="0" u="none" strike="noStrike" kern="0" cap="none" spc="0" normalizeH="0" baseline="0" noProof="0" dirty="0">
                  <a:ln>
                    <a:noFill/>
                  </a:ln>
                  <a:solidFill>
                    <a:prstClr val="black">
                      <a:lumMod val="65000"/>
                      <a:lumOff val="35000"/>
                    </a:prstClr>
                  </a:solidFill>
                  <a:effectLst/>
                  <a:uLnTx/>
                  <a:uFillTx/>
                  <a:latin typeface="Calibri"/>
                  <a:ea typeface="黑体"/>
                  <a:cs typeface="+mn-cs"/>
                </a:rPr>
                <a:t>程序</a:t>
              </a:r>
            </a:p>
          </p:txBody>
        </p:sp>
        <p:sp>
          <p:nvSpPr>
            <p:cNvPr id="27" name="文本占位符 8">
              <a:extLst>
                <a:ext uri="{FF2B5EF4-FFF2-40B4-BE49-F238E27FC236}">
                  <a16:creationId xmlns:a16="http://schemas.microsoft.com/office/drawing/2014/main" id="{C55104EC-125A-6679-608F-2F3F3D292C98}"/>
                </a:ext>
              </a:extLst>
            </p:cNvPr>
            <p:cNvSpPr txBox="1">
              <a:spLocks/>
            </p:cNvSpPr>
            <p:nvPr/>
          </p:nvSpPr>
          <p:spPr>
            <a:xfrm>
              <a:off x="3867642" y="2693162"/>
              <a:ext cx="1357504" cy="302816"/>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请求</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30" name="文本占位符 8">
              <a:extLst>
                <a:ext uri="{FF2B5EF4-FFF2-40B4-BE49-F238E27FC236}">
                  <a16:creationId xmlns:a16="http://schemas.microsoft.com/office/drawing/2014/main" id="{B0B31429-CF0F-AD94-3B3F-154613E9A328}"/>
                </a:ext>
              </a:extLst>
            </p:cNvPr>
            <p:cNvSpPr txBox="1">
              <a:spLocks/>
            </p:cNvSpPr>
            <p:nvPr/>
          </p:nvSpPr>
          <p:spPr>
            <a:xfrm>
              <a:off x="2403693" y="3248896"/>
              <a:ext cx="1071769" cy="296906"/>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mj-lt"/>
                <a:buAutoNum type="arabicPeriod"/>
                <a:tabLst/>
                <a:defRPr lang="en-US" altLang="zh-CN" sz="1600"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gn="l" rtl="0" eaLnBrk="0" fontAlgn="base" hangingPunct="0">
                <a:lnSpc>
                  <a:spcPct val="150000"/>
                </a:lnSpc>
                <a:spcBef>
                  <a:spcPct val="20000"/>
                </a:spcBef>
                <a:spcAft>
                  <a:spcPct val="0"/>
                </a:spcAft>
                <a:buFont typeface="+mj-lt"/>
                <a:buAutoNum type="arabicPeriod"/>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mj-ea"/>
                <a:buAutoNum type="circleNumDbPlain"/>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mj-lt"/>
                <a:buNone/>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响应</a:t>
              </a:r>
              <a:endParaRPr kumimoji="0" lang="en-US" altLang="zh-CN" sz="24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31" name="矩形: 圆角 30">
              <a:extLst>
                <a:ext uri="{FF2B5EF4-FFF2-40B4-BE49-F238E27FC236}">
                  <a16:creationId xmlns:a16="http://schemas.microsoft.com/office/drawing/2014/main" id="{4994B151-C54E-5365-53AD-D4B88EE8129C}"/>
                </a:ext>
              </a:extLst>
            </p:cNvPr>
            <p:cNvSpPr/>
            <p:nvPr/>
          </p:nvSpPr>
          <p:spPr>
            <a:xfrm>
              <a:off x="1415600" y="2101953"/>
              <a:ext cx="147171" cy="1727601"/>
            </a:xfrm>
            <a:prstGeom prst="roundRect">
              <a:avLst/>
            </a:prstGeom>
            <a:solidFill>
              <a:srgbClr val="F9F9F9"/>
            </a:solidFill>
            <a:ln w="19050" cap="flat" cmpd="sng" algn="ctr">
              <a:solidFill>
                <a:sysClr val="windowText" lastClr="000000">
                  <a:lumMod val="85000"/>
                  <a:lumOff val="1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黑体"/>
                <a:cs typeface="+mn-cs"/>
              </a:endParaRPr>
            </a:p>
          </p:txBody>
        </p:sp>
      </p:grpSp>
      <p:sp>
        <p:nvSpPr>
          <p:cNvPr id="32" name="矩形: 圆角 31">
            <a:extLst>
              <a:ext uri="{FF2B5EF4-FFF2-40B4-BE49-F238E27FC236}">
                <a16:creationId xmlns:a16="http://schemas.microsoft.com/office/drawing/2014/main" id="{150CB2DF-B2D6-255F-7575-4C22B3B34ACA}"/>
              </a:ext>
            </a:extLst>
          </p:cNvPr>
          <p:cNvSpPr/>
          <p:nvPr/>
        </p:nvSpPr>
        <p:spPr>
          <a:xfrm>
            <a:off x="3939276" y="1187669"/>
            <a:ext cx="8037853" cy="5003617"/>
          </a:xfrm>
          <a:prstGeom prst="roundRect">
            <a:avLst>
              <a:gd name="adj" fmla="val 2242"/>
            </a:avLst>
          </a:prstGeom>
          <a:noFill/>
          <a:ln w="9525" cap="flat" cmpd="sng" algn="ctr">
            <a:solidFill>
              <a:sysClr val="windowText" lastClr="00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黑体"/>
              <a:cs typeface="+mn-cs"/>
            </a:endParaRPr>
          </a:p>
        </p:txBody>
      </p:sp>
      <p:grpSp>
        <p:nvGrpSpPr>
          <p:cNvPr id="33" name="组合 32">
            <a:extLst>
              <a:ext uri="{FF2B5EF4-FFF2-40B4-BE49-F238E27FC236}">
                <a16:creationId xmlns:a16="http://schemas.microsoft.com/office/drawing/2014/main" id="{6E81CA50-0FFA-2513-573D-92CEB7D9921D}"/>
              </a:ext>
            </a:extLst>
          </p:cNvPr>
          <p:cNvGrpSpPr/>
          <p:nvPr/>
        </p:nvGrpSpPr>
        <p:grpSpPr>
          <a:xfrm>
            <a:off x="179309" y="2705755"/>
            <a:ext cx="3691198" cy="3668767"/>
            <a:chOff x="831776" y="3221969"/>
            <a:chExt cx="2787850" cy="3236984"/>
          </a:xfrm>
        </p:grpSpPr>
        <p:sp>
          <p:nvSpPr>
            <p:cNvPr id="34" name="Rectangle 57">
              <a:extLst>
                <a:ext uri="{FF2B5EF4-FFF2-40B4-BE49-F238E27FC236}">
                  <a16:creationId xmlns:a16="http://schemas.microsoft.com/office/drawing/2014/main" id="{0BBDD5F9-2CFF-0F90-39E4-7EB2D19E8AE6}"/>
                </a:ext>
              </a:extLst>
            </p:cNvPr>
            <p:cNvSpPr/>
            <p:nvPr/>
          </p:nvSpPr>
          <p:spPr>
            <a:xfrm>
              <a:off x="835666" y="3643840"/>
              <a:ext cx="2783960" cy="2815113"/>
            </a:xfrm>
            <a:prstGeom prst="rect">
              <a:avLst/>
            </a:prstGeom>
            <a:solidFill>
              <a:srgbClr val="F5EEFA"/>
            </a:solidFill>
            <a:ln w="3175" cap="flat" cmpd="sng" algn="ctr">
              <a:noFill/>
              <a:prstDash val="solid"/>
            </a:ln>
            <a:effectLst/>
          </p:spPr>
          <p:txBody>
            <a:bodyPr tIns="0" bIns="108000" rtlCol="0" anchor="t"/>
            <a:lstStyle/>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JSP</a:t>
              </a:r>
              <a:r>
                <a:rPr lang="zh-CN" altLang="en-US" sz="2000" kern="0" dirty="0">
                  <a:latin typeface="Times New Roman" panose="02020603050405020304" pitchFamily="18" charset="0"/>
                  <a:ea typeface="阿里巴巴普惠体" panose="00020600040101010101" pitchFamily="18" charset="-122"/>
                  <a:cs typeface="Times New Roman" panose="02020603050405020304" pitchFamily="18" charset="0"/>
                </a:rPr>
                <a:t>、</a:t>
              </a:r>
              <a:r>
                <a:rPr lang="en-US" altLang="zh-CN" sz="2000" kern="0" dirty="0">
                  <a:latin typeface="Times New Roman" panose="02020603050405020304" pitchFamily="18" charset="0"/>
                  <a:ea typeface="阿里巴巴普惠体" panose="00020600040101010101" pitchFamily="18" charset="-122"/>
                  <a:cs typeface="Times New Roman" panose="02020603050405020304" pitchFamily="18" charset="0"/>
                </a:rPr>
                <a:t>Servlet</a:t>
              </a:r>
              <a:endPar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Spring</a:t>
              </a:r>
            </a:p>
            <a:p>
              <a:pPr marL="57600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IoC</a:t>
              </a:r>
            </a:p>
            <a:p>
              <a:pPr marL="57600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altLang="zh-CN" sz="2000" kern="0" dirty="0">
                  <a:latin typeface="Times New Roman" panose="02020603050405020304" pitchFamily="18" charset="0"/>
                  <a:ea typeface="阿里巴巴普惠体" panose="00020600040101010101" pitchFamily="18" charset="-122"/>
                  <a:cs typeface="Times New Roman" panose="02020603050405020304" pitchFamily="18" charset="0"/>
                </a:rPr>
                <a:t>AOP</a:t>
              </a:r>
            </a:p>
            <a:p>
              <a:pPr marL="57600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持久化</a:t>
              </a:r>
              <a:endPar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MySQL</a:t>
              </a:r>
              <a:r>
                <a:rPr lang="zh-CN" altLang="en-US" sz="2000" kern="0" dirty="0">
                  <a:latin typeface="Times New Roman" panose="02020603050405020304" pitchFamily="18" charset="0"/>
                  <a:ea typeface="阿里巴巴普惠体" panose="00020600040101010101" pitchFamily="18" charset="-122"/>
                  <a:cs typeface="Times New Roman" panose="02020603050405020304" pitchFamily="18" charset="0"/>
                </a:rPr>
                <a:t>、</a:t>
              </a:r>
              <a:r>
                <a:rPr kumimoji="0" lang="en-US" altLang="zh-CN" sz="2000" b="0" i="0" u="none" strike="noStrike" kern="0" cap="none" spc="0" normalizeH="0" baseline="0" noProof="0" dirty="0" err="1">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rPr>
                <a:t>Mybatis</a:t>
              </a:r>
              <a:endPar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a:p>
              <a:pPr marL="171450" marR="0" lvl="0" indent="-1714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r>
                <a:rPr lang="zh-CN" altLang="en-US" sz="2000" kern="0" dirty="0">
                  <a:latin typeface="Times New Roman" panose="02020603050405020304" pitchFamily="18" charset="0"/>
                  <a:ea typeface="阿里巴巴普惠体" panose="00020600040101010101" pitchFamily="18" charset="-122"/>
                  <a:cs typeface="Times New Roman" panose="02020603050405020304" pitchFamily="18" charset="0"/>
                </a:rPr>
                <a:t>网络协议</a:t>
              </a:r>
              <a:endParaRPr kumimoji="0" lang="en-US" altLang="zh-CN" sz="2000" b="0" i="0" u="none" strike="noStrike" kern="0" cap="none" spc="0" normalizeH="0" baseline="0" noProof="0" dirty="0">
                <a:ln>
                  <a:noFill/>
                </a:ln>
                <a:effectLst/>
                <a:uLnTx/>
                <a:uFillTx/>
                <a:latin typeface="Times New Roman" panose="02020603050405020304" pitchFamily="18" charset="0"/>
                <a:ea typeface="阿里巴巴普惠体" panose="00020600040101010101" pitchFamily="18" charset="-122"/>
                <a:cs typeface="Times New Roman" panose="02020603050405020304" pitchFamily="18" charset="0"/>
              </a:endParaRPr>
            </a:p>
          </p:txBody>
        </p:sp>
        <p:grpSp>
          <p:nvGrpSpPr>
            <p:cNvPr id="35" name="Group 1">
              <a:extLst>
                <a:ext uri="{FF2B5EF4-FFF2-40B4-BE49-F238E27FC236}">
                  <a16:creationId xmlns:a16="http://schemas.microsoft.com/office/drawing/2014/main" id="{D731F1E0-8CFB-72B7-46B6-C1D0C2E4D1F7}"/>
                </a:ext>
              </a:extLst>
            </p:cNvPr>
            <p:cNvGrpSpPr/>
            <p:nvPr/>
          </p:nvGrpSpPr>
          <p:grpSpPr>
            <a:xfrm>
              <a:off x="831776" y="3221969"/>
              <a:ext cx="2786451" cy="432434"/>
              <a:chOff x="1235982" y="2133600"/>
              <a:chExt cx="4717143" cy="633714"/>
            </a:xfrm>
          </p:grpSpPr>
          <p:sp>
            <p:nvSpPr>
              <p:cNvPr id="36" name="Rectangle 4">
                <a:extLst>
                  <a:ext uri="{FF2B5EF4-FFF2-40B4-BE49-F238E27FC236}">
                    <a16:creationId xmlns:a16="http://schemas.microsoft.com/office/drawing/2014/main" id="{48CFC159-295D-B6F8-A620-3C2AADB9EC65}"/>
                  </a:ext>
                </a:extLst>
              </p:cNvPr>
              <p:cNvSpPr/>
              <p:nvPr/>
            </p:nvSpPr>
            <p:spPr>
              <a:xfrm>
                <a:off x="1235982" y="2133600"/>
                <a:ext cx="4717143" cy="584270"/>
              </a:xfrm>
              <a:prstGeom prst="rect">
                <a:avLst/>
              </a:prstGeom>
              <a:solidFill>
                <a:schemeClr val="accent1">
                  <a:lumMod val="20000"/>
                  <a:lumOff val="80000"/>
                </a:schemeClr>
              </a:solidFill>
              <a:ln w="25400" cap="flat" cmpd="sng" algn="ctr">
                <a:noFill/>
                <a:prstDash val="solid"/>
              </a:ln>
              <a:effectLst>
                <a:outerShdw blurRad="88900" dist="38100" dir="5400000" sx="99000" sy="99000" algn="t" rotWithShape="0">
                  <a:prstClr val="black">
                    <a:alpha val="3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Calibri"/>
                  <a:cs typeface="+mn-cs"/>
                </a:endParaRPr>
              </a:p>
            </p:txBody>
          </p:sp>
          <p:sp>
            <p:nvSpPr>
              <p:cNvPr id="37" name="Rectangle 3">
                <a:extLst>
                  <a:ext uri="{FF2B5EF4-FFF2-40B4-BE49-F238E27FC236}">
                    <a16:creationId xmlns:a16="http://schemas.microsoft.com/office/drawing/2014/main" id="{EA68FD5B-5804-22DB-0B85-165B30E05785}"/>
                  </a:ext>
                </a:extLst>
              </p:cNvPr>
              <p:cNvSpPr txBox="1">
                <a:spLocks noChangeArrowheads="1"/>
              </p:cNvSpPr>
              <p:nvPr/>
            </p:nvSpPr>
            <p:spPr bwMode="auto">
              <a:xfrm>
                <a:off x="1470579" y="2167568"/>
                <a:ext cx="4247950" cy="5997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后端</a:t>
                </a:r>
                <a:r>
                  <a:rPr kumimoji="0" lang="en-US" altLang="zh-CN"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Web</a:t>
                </a:r>
                <a:r>
                  <a:rPr kumimoji="0" lang="zh-CN" altLang="en-US"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开发</a:t>
                </a:r>
                <a:endParaRPr kumimoji="0" lang="en-US" altLang="ko-KR"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grpSp>
        <p:nvGrpSpPr>
          <p:cNvPr id="38" name="组合 37">
            <a:extLst>
              <a:ext uri="{FF2B5EF4-FFF2-40B4-BE49-F238E27FC236}">
                <a16:creationId xmlns:a16="http://schemas.microsoft.com/office/drawing/2014/main" id="{EFAE7459-2ECD-A35D-7AF1-D58446907C3C}"/>
              </a:ext>
            </a:extLst>
          </p:cNvPr>
          <p:cNvGrpSpPr/>
          <p:nvPr/>
        </p:nvGrpSpPr>
        <p:grpSpPr>
          <a:xfrm>
            <a:off x="191977" y="1088700"/>
            <a:ext cx="3707373" cy="1394248"/>
            <a:chOff x="548299" y="4719036"/>
            <a:chExt cx="3312496" cy="1394248"/>
          </a:xfrm>
        </p:grpSpPr>
        <p:sp>
          <p:nvSpPr>
            <p:cNvPr id="39" name="Rectangle 57">
              <a:extLst>
                <a:ext uri="{FF2B5EF4-FFF2-40B4-BE49-F238E27FC236}">
                  <a16:creationId xmlns:a16="http://schemas.microsoft.com/office/drawing/2014/main" id="{8CFF3D08-86E9-2768-4893-81129879593C}"/>
                </a:ext>
              </a:extLst>
            </p:cNvPr>
            <p:cNvSpPr/>
            <p:nvPr/>
          </p:nvSpPr>
          <p:spPr>
            <a:xfrm>
              <a:off x="548299" y="5295740"/>
              <a:ext cx="3312496" cy="817544"/>
            </a:xfrm>
            <a:prstGeom prst="rect">
              <a:avLst/>
            </a:prstGeom>
            <a:solidFill>
              <a:srgbClr val="FFF4F3"/>
            </a:solidFill>
            <a:ln w="3175" cap="flat" cmpd="sng" algn="ctr">
              <a:noFill/>
              <a:prstDash val="solid"/>
            </a:ln>
            <a:effectLst/>
          </p:spPr>
          <p:txBody>
            <a:bodyPr tIns="0" bIns="108000" rtlCol="0" anchor="ctr"/>
            <a:lstStyle/>
            <a:p>
              <a:pPr marL="171450" marR="0" lvl="0" indent="-171450" defTabSz="914400" eaLnBrk="1" fontAlgn="auto" latinLnBrk="0" hangingPunct="1">
                <a:spcBef>
                  <a:spcPts val="0"/>
                </a:spcBef>
                <a:spcAft>
                  <a:spcPts val="0"/>
                </a:spcAft>
                <a:buClrTx/>
                <a:buSzTx/>
                <a:buFont typeface="Wingdings" panose="05000000000000000000" pitchFamily="2" charset="2"/>
                <a:buChar char="l"/>
                <a:tabLst/>
                <a:defRPr/>
              </a:pPr>
              <a:r>
                <a:rPr kumimoji="0" lang="en-US" altLang="zh-CN"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HTML</a:t>
              </a:r>
              <a:r>
                <a:rPr kumimoji="0" lang="zh-CN" altLang="en-US"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CSS</a:t>
              </a:r>
              <a:r>
                <a:rPr kumimoji="0" lang="zh-CN" altLang="en-US"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JavaScript</a:t>
              </a:r>
              <a:endParaRPr kumimoji="0" lang="en-US" altLang="ko-KR"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171450" marR="0" lvl="0" indent="-171450" defTabSz="914400" eaLnBrk="1" fontAlgn="auto" latinLnBrk="0" hangingPunct="1">
                <a:spcBef>
                  <a:spcPts val="0"/>
                </a:spcBef>
                <a:spcAft>
                  <a:spcPts val="0"/>
                </a:spcAft>
                <a:buClrTx/>
                <a:buSzTx/>
                <a:buFont typeface="Wingdings" panose="05000000000000000000" pitchFamily="2" charset="2"/>
                <a:buChar char="l"/>
                <a:tabLst/>
                <a:defRPr/>
              </a:pPr>
              <a:r>
                <a:rPr kumimoji="0" lang="en-US" altLang="ko-KR"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Vue</a:t>
              </a:r>
              <a:r>
                <a:rPr kumimoji="0" lang="zh-CN" altLang="en-US"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Element</a:t>
              </a:r>
              <a:r>
                <a:rPr kumimoji="0" lang="zh-CN" altLang="en-US"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Nginx</a:t>
              </a:r>
              <a:endParaRPr kumimoji="0" lang="ko-KR" altLang="en-US" sz="2400" b="0" i="0" u="none" strike="noStrike" kern="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40" name="Rectangle 4">
              <a:extLst>
                <a:ext uri="{FF2B5EF4-FFF2-40B4-BE49-F238E27FC236}">
                  <a16:creationId xmlns:a16="http://schemas.microsoft.com/office/drawing/2014/main" id="{731A5639-177A-7FD4-F67A-18536C0BE143}"/>
                </a:ext>
              </a:extLst>
            </p:cNvPr>
            <p:cNvSpPr/>
            <p:nvPr/>
          </p:nvSpPr>
          <p:spPr>
            <a:xfrm>
              <a:off x="548299" y="4764893"/>
              <a:ext cx="3286725" cy="372132"/>
            </a:xfrm>
            <a:prstGeom prst="rect">
              <a:avLst/>
            </a:prstGeom>
            <a:gradFill flip="none" rotWithShape="1">
              <a:gsLst>
                <a:gs pos="0">
                  <a:srgbClr val="C0504D">
                    <a:tint val="50000"/>
                    <a:satMod val="300000"/>
                  </a:srgbClr>
                </a:gs>
                <a:gs pos="35000">
                  <a:srgbClr val="C0504D">
                    <a:tint val="37000"/>
                    <a:satMod val="300000"/>
                  </a:srgbClr>
                </a:gs>
                <a:gs pos="100000">
                  <a:srgbClr val="C0504D">
                    <a:tint val="15000"/>
                    <a:satMod val="350000"/>
                  </a:srgbClr>
                </a:gs>
              </a:gsLst>
              <a:lin ang="0" scaled="1"/>
              <a:tileRect/>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900" b="0" i="0" u="none" strike="noStrike" kern="0" cap="none" spc="0" normalizeH="0" baseline="0" noProof="0">
                <a:ln>
                  <a:noFill/>
                </a:ln>
                <a:solidFill>
                  <a:prstClr val="black"/>
                </a:solidFill>
                <a:effectLst/>
                <a:uLnTx/>
                <a:uFillTx/>
                <a:latin typeface="Calibri"/>
                <a:cs typeface="+mn-cs"/>
              </a:endParaRPr>
            </a:p>
          </p:txBody>
        </p:sp>
        <p:sp>
          <p:nvSpPr>
            <p:cNvPr id="41" name="Rectangle 3">
              <a:extLst>
                <a:ext uri="{FF2B5EF4-FFF2-40B4-BE49-F238E27FC236}">
                  <a16:creationId xmlns:a16="http://schemas.microsoft.com/office/drawing/2014/main" id="{928AE2AA-EB51-6233-092F-E6984F0AB4D6}"/>
                </a:ext>
              </a:extLst>
            </p:cNvPr>
            <p:cNvSpPr txBox="1">
              <a:spLocks noChangeArrowheads="1"/>
            </p:cNvSpPr>
            <p:nvPr/>
          </p:nvSpPr>
          <p:spPr bwMode="auto">
            <a:xfrm>
              <a:off x="949899" y="4719036"/>
              <a:ext cx="2509295" cy="46384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前端</a:t>
              </a:r>
              <a:r>
                <a:rPr kumimoji="0" lang="en-US" altLang="zh-CN"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Web</a:t>
              </a:r>
              <a:r>
                <a:rPr kumimoji="0" lang="zh-CN" altLang="en-US"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开发</a:t>
              </a:r>
              <a:endParaRPr kumimoji="0" lang="en-US" altLang="ko-KR" sz="2400" b="1" i="0" u="none" strike="noStrike" kern="0" cap="none" spc="0" normalizeH="0" baseline="0" noProof="0" dirty="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42" name="流程图: 接点 41">
            <a:extLst>
              <a:ext uri="{FF2B5EF4-FFF2-40B4-BE49-F238E27FC236}">
                <a16:creationId xmlns:a16="http://schemas.microsoft.com/office/drawing/2014/main" id="{C071CB00-46F7-342C-7843-0CCA239E3AC4}"/>
              </a:ext>
            </a:extLst>
          </p:cNvPr>
          <p:cNvSpPr/>
          <p:nvPr/>
        </p:nvSpPr>
        <p:spPr>
          <a:xfrm>
            <a:off x="4802780" y="2484637"/>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1</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3" name="流程图: 接点 42">
            <a:extLst>
              <a:ext uri="{FF2B5EF4-FFF2-40B4-BE49-F238E27FC236}">
                <a16:creationId xmlns:a16="http://schemas.microsoft.com/office/drawing/2014/main" id="{6D997AEF-DD9F-2486-F3BB-C74859A3FE17}"/>
              </a:ext>
            </a:extLst>
          </p:cNvPr>
          <p:cNvSpPr/>
          <p:nvPr/>
        </p:nvSpPr>
        <p:spPr>
          <a:xfrm>
            <a:off x="5194310" y="3255228"/>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2</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4" name="流程图: 接点 43">
            <a:extLst>
              <a:ext uri="{FF2B5EF4-FFF2-40B4-BE49-F238E27FC236}">
                <a16:creationId xmlns:a16="http://schemas.microsoft.com/office/drawing/2014/main" id="{C4F794EB-FACC-3F98-A7C2-CE31CD22D04C}"/>
              </a:ext>
            </a:extLst>
          </p:cNvPr>
          <p:cNvSpPr/>
          <p:nvPr/>
        </p:nvSpPr>
        <p:spPr>
          <a:xfrm>
            <a:off x="6480455" y="3691484"/>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3</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5" name="流程图: 接点 44">
            <a:extLst>
              <a:ext uri="{FF2B5EF4-FFF2-40B4-BE49-F238E27FC236}">
                <a16:creationId xmlns:a16="http://schemas.microsoft.com/office/drawing/2014/main" id="{FC1B38B7-84B9-2A7A-DAA3-3B2D387216FC}"/>
              </a:ext>
            </a:extLst>
          </p:cNvPr>
          <p:cNvSpPr/>
          <p:nvPr/>
        </p:nvSpPr>
        <p:spPr>
          <a:xfrm>
            <a:off x="9288108" y="3916103"/>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4</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6" name="流程图: 接点 45">
            <a:extLst>
              <a:ext uri="{FF2B5EF4-FFF2-40B4-BE49-F238E27FC236}">
                <a16:creationId xmlns:a16="http://schemas.microsoft.com/office/drawing/2014/main" id="{A502F407-867B-102C-7C8F-12593860588E}"/>
              </a:ext>
            </a:extLst>
          </p:cNvPr>
          <p:cNvSpPr/>
          <p:nvPr/>
        </p:nvSpPr>
        <p:spPr>
          <a:xfrm>
            <a:off x="9584285" y="4907858"/>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5</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7" name="流程图: 接点 46">
            <a:extLst>
              <a:ext uri="{FF2B5EF4-FFF2-40B4-BE49-F238E27FC236}">
                <a16:creationId xmlns:a16="http://schemas.microsoft.com/office/drawing/2014/main" id="{87B286B8-D880-B85E-AB1C-3159F59B2E8A}"/>
              </a:ext>
            </a:extLst>
          </p:cNvPr>
          <p:cNvSpPr/>
          <p:nvPr/>
        </p:nvSpPr>
        <p:spPr>
          <a:xfrm>
            <a:off x="4946290" y="4741970"/>
            <a:ext cx="344215" cy="362607"/>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6</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D8B90EB9-14E2-9053-C604-149A3BF0F726}"/>
              </a:ext>
            </a:extLst>
          </p:cNvPr>
          <p:cNvSpPr txBox="1"/>
          <p:nvPr/>
        </p:nvSpPr>
        <p:spPr>
          <a:xfrm>
            <a:off x="44816" y="12095"/>
            <a:ext cx="3958331" cy="825098"/>
          </a:xfrm>
          <a:prstGeom prst="rect">
            <a:avLst/>
          </a:prstGeom>
          <a:noFill/>
        </p:spPr>
        <p:txBody>
          <a:bodyPr wrap="square">
            <a:spAutoFit/>
          </a:bodyPr>
          <a:lstStyle/>
          <a:p>
            <a:pPr lvl="0">
              <a:lnSpc>
                <a:spcPct val="150000"/>
              </a:lnSpc>
              <a:defRPr/>
            </a:pPr>
            <a:r>
              <a:rPr lang="en-US" altLang="zh-CN" sz="3600" b="1" dirty="0">
                <a:solidFill>
                  <a:srgbClr val="0070C0"/>
                </a:solidFill>
                <a:latin typeface="Times New Roman" panose="02020603050405020304"/>
                <a:ea typeface="微软雅黑" panose="020B0503020204020204" charset="-122"/>
                <a:cs typeface="+mn-ea"/>
                <a:sym typeface="+mn-lt"/>
              </a:rPr>
              <a:t>CSS</a:t>
            </a:r>
            <a:r>
              <a:rPr lang="zh-CN" altLang="en-US" sz="3600" b="1" dirty="0">
                <a:solidFill>
                  <a:srgbClr val="0070C0"/>
                </a:solidFill>
                <a:latin typeface="Times New Roman" panose="02020603050405020304"/>
                <a:ea typeface="微软雅黑" panose="020B0503020204020204" charset="-122"/>
                <a:cs typeface="+mn-ea"/>
                <a:sym typeface="+mn-lt"/>
              </a:rPr>
              <a:t>样式表</a:t>
            </a:r>
            <a:endParaRPr kumimoji="0" lang="zh-CN" altLang="en-US" sz="3600" b="1" i="0" u="none" strike="noStrike" kern="1200" cap="none" spc="0" normalizeH="0" baseline="0" noProof="0" dirty="0">
              <a:ln>
                <a:noFill/>
              </a:ln>
              <a:solidFill>
                <a:srgbClr val="0070C0"/>
              </a:solidFill>
              <a:effectLst/>
              <a:uLnTx/>
              <a:uFillTx/>
              <a:latin typeface="Times New Roman" panose="02020603050405020304"/>
              <a:ea typeface="微软雅黑" panose="020B0503020204020204" charset="-122"/>
              <a:cs typeface="+mn-ea"/>
              <a:sym typeface="+mn-lt"/>
            </a:endParaRPr>
          </a:p>
        </p:txBody>
      </p:sp>
    </p:spTree>
    <p:extLst>
      <p:ext uri="{BB962C8B-B14F-4D97-AF65-F5344CB8AC3E}">
        <p14:creationId xmlns:p14="http://schemas.microsoft.com/office/powerpoint/2010/main" val="64028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grpSp>
        <p:nvGrpSpPr>
          <p:cNvPr id="2" name="组合 1">
            <a:extLst>
              <a:ext uri="{FF2B5EF4-FFF2-40B4-BE49-F238E27FC236}">
                <a16:creationId xmlns:a16="http://schemas.microsoft.com/office/drawing/2014/main" id="{A203FDCB-FC6F-369C-A002-F293A2BE1A27}"/>
              </a:ext>
            </a:extLst>
          </p:cNvPr>
          <p:cNvGrpSpPr/>
          <p:nvPr/>
        </p:nvGrpSpPr>
        <p:grpSpPr>
          <a:xfrm>
            <a:off x="1451370" y="1372941"/>
            <a:ext cx="9679891" cy="935399"/>
            <a:chOff x="1047812" y="2199919"/>
            <a:chExt cx="9679891" cy="935399"/>
          </a:xfrm>
        </p:grpSpPr>
        <p:sp>
          <p:nvSpPr>
            <p:cNvPr id="24" name="矩形: 圆角 23">
              <a:extLst>
                <a:ext uri="{FF2B5EF4-FFF2-40B4-BE49-F238E27FC236}">
                  <a16:creationId xmlns:a16="http://schemas.microsoft.com/office/drawing/2014/main" id="{CF8B0110-BF73-0332-9733-71E749FC1089}"/>
                </a:ext>
              </a:extLst>
            </p:cNvPr>
            <p:cNvSpPr/>
            <p:nvPr/>
          </p:nvSpPr>
          <p:spPr>
            <a:xfrm>
              <a:off x="1047812" y="2199919"/>
              <a:ext cx="9679891" cy="935399"/>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p>
          </p:txBody>
        </p:sp>
        <p:sp>
          <p:nvSpPr>
            <p:cNvPr id="25" name="矩形 24">
              <a:extLst>
                <a:ext uri="{FF2B5EF4-FFF2-40B4-BE49-F238E27FC236}">
                  <a16:creationId xmlns:a16="http://schemas.microsoft.com/office/drawing/2014/main" id="{FA4F60CF-D1D5-CA06-A121-14299FA137AA}"/>
                </a:ext>
              </a:extLst>
            </p:cNvPr>
            <p:cNvSpPr/>
            <p:nvPr/>
          </p:nvSpPr>
          <p:spPr>
            <a:xfrm>
              <a:off x="1278924" y="2304321"/>
              <a:ext cx="713312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latin typeface="楷体" panose="02010609060101010101" pitchFamily="49" charset="-122"/>
                  <a:ea typeface="楷体" panose="02010609060101010101" pitchFamily="49" charset="-122"/>
                  <a:sym typeface="微软雅黑" panose="020B0503020204020204" charset="-122"/>
                </a:rPr>
                <a:t>下面代码设置网页中文字字号为</a:t>
              </a:r>
              <a:r>
                <a:rPr lang="en-US" altLang="zh-CN" sz="2400" dirty="0">
                  <a:latin typeface="楷体" panose="02010609060101010101" pitchFamily="49" charset="-122"/>
                  <a:ea typeface="楷体" panose="02010609060101010101" pitchFamily="49" charset="-122"/>
                  <a:sym typeface="微软雅黑" panose="020B0503020204020204" charset="-122"/>
                </a:rPr>
                <a:t>12</a:t>
              </a:r>
              <a:r>
                <a:rPr lang="zh-CN" altLang="en-US" sz="2400" dirty="0">
                  <a:latin typeface="楷体" panose="02010609060101010101" pitchFamily="49" charset="-122"/>
                  <a:ea typeface="楷体" panose="02010609060101010101" pitchFamily="49" charset="-122"/>
                  <a:sym typeface="微软雅黑" panose="020B0503020204020204" charset="-122"/>
                </a:rPr>
                <a:t>像素</a:t>
              </a:r>
              <a:endParaRPr lang="en-US" altLang="zh-CN" sz="2400" dirty="0">
                <a:latin typeface="楷体" panose="02010609060101010101" pitchFamily="49" charset="-122"/>
                <a:ea typeface="楷体" panose="02010609060101010101" pitchFamily="49" charset="-122"/>
                <a:sym typeface="微软雅黑" panose="020B0503020204020204" charset="-122"/>
              </a:endParaRPr>
            </a:p>
            <a:p>
              <a:r>
                <a:rPr lang="zh-CN" altLang="en-US" sz="2400" dirty="0">
                  <a:solidFill>
                    <a:srgbClr val="002060"/>
                  </a:solidFill>
                  <a:latin typeface="楷体" panose="02010609060101010101" pitchFamily="49" charset="-122"/>
                  <a:ea typeface="楷体" panose="02010609060101010101" pitchFamily="49" charset="-122"/>
                  <a:sym typeface="微软雅黑" panose="020B0503020204020204" charset="-122"/>
                </a:rPr>
                <a:t>  </a:t>
              </a:r>
              <a:r>
                <a:rPr lang="en-US" altLang="zh-CN" sz="2400" dirty="0">
                  <a:latin typeface="楷体" panose="02010609060101010101" pitchFamily="49" charset="-122"/>
                  <a:ea typeface="楷体" panose="02010609060101010101" pitchFamily="49" charset="-122"/>
                  <a:sym typeface="微软雅黑" panose="020B0503020204020204" charset="-122"/>
                </a:rPr>
                <a:t>body { </a:t>
              </a:r>
              <a:r>
                <a:rPr lang="en-US" altLang="zh-CN" sz="2400" dirty="0">
                  <a:solidFill>
                    <a:srgbClr val="FF0000"/>
                  </a:solidFill>
                  <a:latin typeface="楷体" panose="02010609060101010101" pitchFamily="49" charset="-122"/>
                  <a:ea typeface="楷体" panose="02010609060101010101" pitchFamily="49" charset="-122"/>
                  <a:sym typeface="微软雅黑" panose="020B0503020204020204" charset="-122"/>
                </a:rPr>
                <a:t>font-size</a:t>
              </a:r>
              <a:r>
                <a:rPr lang="en-US" altLang="zh-CN" sz="2400" dirty="0">
                  <a:latin typeface="楷体" panose="02010609060101010101" pitchFamily="49" charset="-122"/>
                  <a:ea typeface="楷体" panose="02010609060101010101" pitchFamily="49" charset="-122"/>
                  <a:sym typeface="微软雅黑" panose="020B0503020204020204" charset="-122"/>
                </a:rPr>
                <a:t>:12px;}</a:t>
              </a:r>
            </a:p>
          </p:txBody>
        </p:sp>
      </p:grpSp>
      <p:sp>
        <p:nvSpPr>
          <p:cNvPr id="3" name="矩形 2">
            <a:extLst>
              <a:ext uri="{FF2B5EF4-FFF2-40B4-BE49-F238E27FC236}">
                <a16:creationId xmlns:a16="http://schemas.microsoft.com/office/drawing/2014/main" id="{35740383-7174-4799-A64B-3D659CF51F74}"/>
              </a:ext>
            </a:extLst>
          </p:cNvPr>
          <p:cNvSpPr/>
          <p:nvPr/>
        </p:nvSpPr>
        <p:spPr>
          <a:xfrm>
            <a:off x="1017192" y="684152"/>
            <a:ext cx="5383607"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b="1" dirty="0">
                <a:solidFill>
                  <a:srgbClr val="FF0000"/>
                </a:solidFill>
              </a:rPr>
              <a:t>font-size </a:t>
            </a:r>
            <a:r>
              <a:rPr lang="zh-CN" altLang="en-US" sz="2400" b="1" dirty="0"/>
              <a:t>属性用于设置文本的大小</a:t>
            </a:r>
            <a:endParaRPr lang="en-US" altLang="zh-CN" sz="2400" b="1" dirty="0"/>
          </a:p>
        </p:txBody>
      </p:sp>
      <p:grpSp>
        <p:nvGrpSpPr>
          <p:cNvPr id="9" name="组合 8">
            <a:extLst>
              <a:ext uri="{FF2B5EF4-FFF2-40B4-BE49-F238E27FC236}">
                <a16:creationId xmlns:a16="http://schemas.microsoft.com/office/drawing/2014/main" id="{06D2A984-0510-11BE-16A7-5E27EECCF307}"/>
              </a:ext>
            </a:extLst>
          </p:cNvPr>
          <p:cNvGrpSpPr/>
          <p:nvPr/>
        </p:nvGrpSpPr>
        <p:grpSpPr>
          <a:xfrm>
            <a:off x="1451371" y="2394206"/>
            <a:ext cx="9679890" cy="830997"/>
            <a:chOff x="2351582" y="1331942"/>
            <a:chExt cx="8712968" cy="830997"/>
          </a:xfrm>
        </p:grpSpPr>
        <p:sp>
          <p:nvSpPr>
            <p:cNvPr id="22" name="矩形 21">
              <a:extLst>
                <a:ext uri="{FF2B5EF4-FFF2-40B4-BE49-F238E27FC236}">
                  <a16:creationId xmlns:a16="http://schemas.microsoft.com/office/drawing/2014/main" id="{ECD5FE8D-9C43-6944-A846-F15F9ACBAFE0}"/>
                </a:ext>
              </a:extLst>
            </p:cNvPr>
            <p:cNvSpPr/>
            <p:nvPr/>
          </p:nvSpPr>
          <p:spPr>
            <a:xfrm>
              <a:off x="2351582" y="1400866"/>
              <a:ext cx="8712968" cy="7620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23" name="矩形 22">
              <a:extLst>
                <a:ext uri="{FF2B5EF4-FFF2-40B4-BE49-F238E27FC236}">
                  <a16:creationId xmlns:a16="http://schemas.microsoft.com/office/drawing/2014/main" id="{551EA64D-71BA-AAB6-A50B-0917138C44BB}"/>
                </a:ext>
              </a:extLst>
            </p:cNvPr>
            <p:cNvSpPr/>
            <p:nvPr/>
          </p:nvSpPr>
          <p:spPr>
            <a:xfrm>
              <a:off x="2476393" y="1331942"/>
              <a:ext cx="8588155"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000000">
                      <a:lumMod val="95000"/>
                      <a:lumOff val="5000"/>
                    </a:srgbClr>
                  </a:solidFill>
                  <a:latin typeface="楷体" panose="02010609060101010101" pitchFamily="49" charset="-122"/>
                  <a:ea typeface="楷体" panose="02010609060101010101" pitchFamily="49" charset="-122"/>
                </a:rPr>
                <a:t>font-size </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属性值可以是绝对或相对值，比较常用的是使用数值来设置字体大小。</a:t>
              </a:r>
              <a:endParaRPr lang="zh-CN" altLang="en-US" sz="2400" dirty="0">
                <a:solidFill>
                  <a:schemeClr val="tx1">
                    <a:lumMod val="95000"/>
                    <a:lumOff val="5000"/>
                  </a:schemeClr>
                </a:solidFill>
                <a:latin typeface="楷体" panose="02010609060101010101" pitchFamily="49" charset="-122"/>
                <a:ea typeface="楷体" panose="02010609060101010101" pitchFamily="49" charset="-122"/>
              </a:endParaRPr>
            </a:p>
          </p:txBody>
        </p:sp>
      </p:grpSp>
      <p:grpSp>
        <p:nvGrpSpPr>
          <p:cNvPr id="10" name="组合 9">
            <a:extLst>
              <a:ext uri="{FF2B5EF4-FFF2-40B4-BE49-F238E27FC236}">
                <a16:creationId xmlns:a16="http://schemas.microsoft.com/office/drawing/2014/main" id="{7D5572EF-4722-4092-A3B8-8E70BBB99E4F}"/>
              </a:ext>
            </a:extLst>
          </p:cNvPr>
          <p:cNvGrpSpPr/>
          <p:nvPr/>
        </p:nvGrpSpPr>
        <p:grpSpPr>
          <a:xfrm>
            <a:off x="1451370" y="3235989"/>
            <a:ext cx="9679891" cy="830997"/>
            <a:chOff x="2351582" y="2800454"/>
            <a:chExt cx="8712970" cy="830997"/>
          </a:xfrm>
        </p:grpSpPr>
        <p:sp>
          <p:nvSpPr>
            <p:cNvPr id="20" name="矩形 19">
              <a:extLst>
                <a:ext uri="{FF2B5EF4-FFF2-40B4-BE49-F238E27FC236}">
                  <a16:creationId xmlns:a16="http://schemas.microsoft.com/office/drawing/2014/main" id="{D978C4C7-0C69-31AC-6644-2437C94C3696}"/>
                </a:ext>
              </a:extLst>
            </p:cNvPr>
            <p:cNvSpPr/>
            <p:nvPr/>
          </p:nvSpPr>
          <p:spPr>
            <a:xfrm>
              <a:off x="2351584" y="2858592"/>
              <a:ext cx="8712968" cy="7027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21" name="矩形 20">
              <a:extLst>
                <a:ext uri="{FF2B5EF4-FFF2-40B4-BE49-F238E27FC236}">
                  <a16:creationId xmlns:a16="http://schemas.microsoft.com/office/drawing/2014/main" id="{01D11678-14C8-F167-0BB1-A3F92E0E0E99}"/>
                </a:ext>
              </a:extLst>
            </p:cNvPr>
            <p:cNvSpPr/>
            <p:nvPr/>
          </p:nvSpPr>
          <p:spPr>
            <a:xfrm>
              <a:off x="2351582" y="2800454"/>
              <a:ext cx="8712968"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rgbClr val="FF0000"/>
                  </a:solidFill>
                  <a:latin typeface="楷体" panose="02010609060101010101" pitchFamily="49" charset="-122"/>
                  <a:ea typeface="楷体" panose="02010609060101010101" pitchFamily="49" charset="-122"/>
                </a:rPr>
                <a:t>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像素是相对于显示器屏幕分辨率而言的，任意浏览器的默认字体高都是</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16px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a:t>
              </a:r>
            </a:p>
          </p:txBody>
        </p:sp>
      </p:grpSp>
      <p:grpSp>
        <p:nvGrpSpPr>
          <p:cNvPr id="11" name="组合 10">
            <a:extLst>
              <a:ext uri="{FF2B5EF4-FFF2-40B4-BE49-F238E27FC236}">
                <a16:creationId xmlns:a16="http://schemas.microsoft.com/office/drawing/2014/main" id="{F9798483-4EE8-83F5-88A2-1A6CFB81EB9B}"/>
              </a:ext>
            </a:extLst>
          </p:cNvPr>
          <p:cNvGrpSpPr/>
          <p:nvPr/>
        </p:nvGrpSpPr>
        <p:grpSpPr>
          <a:xfrm>
            <a:off x="1451369" y="4175107"/>
            <a:ext cx="9679890" cy="1362094"/>
            <a:chOff x="2351092" y="1745058"/>
            <a:chExt cx="8712968" cy="1366028"/>
          </a:xfrm>
        </p:grpSpPr>
        <p:sp>
          <p:nvSpPr>
            <p:cNvPr id="18" name="矩形 17">
              <a:extLst>
                <a:ext uri="{FF2B5EF4-FFF2-40B4-BE49-F238E27FC236}">
                  <a16:creationId xmlns:a16="http://schemas.microsoft.com/office/drawing/2014/main" id="{C9CBF846-D262-9618-CB69-0A31C862B290}"/>
                </a:ext>
              </a:extLst>
            </p:cNvPr>
            <p:cNvSpPr/>
            <p:nvPr/>
          </p:nvSpPr>
          <p:spPr>
            <a:xfrm>
              <a:off x="2351092" y="1745058"/>
              <a:ext cx="8712968" cy="136602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19" name="矩形 18">
              <a:extLst>
                <a:ext uri="{FF2B5EF4-FFF2-40B4-BE49-F238E27FC236}">
                  <a16:creationId xmlns:a16="http://schemas.microsoft.com/office/drawing/2014/main" id="{1F754FB4-5CB3-6DEF-9BE1-AFB0278EFEBE}"/>
                </a:ext>
              </a:extLst>
            </p:cNvPr>
            <p:cNvSpPr/>
            <p:nvPr/>
          </p:nvSpPr>
          <p:spPr>
            <a:xfrm>
              <a:off x="2423646" y="1827907"/>
              <a:ext cx="8545008"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err="1">
                  <a:solidFill>
                    <a:srgbClr val="FF0000"/>
                  </a:solidFill>
                  <a:latin typeface="楷体" panose="02010609060101010101" pitchFamily="49" charset="-122"/>
                  <a:ea typeface="楷体" panose="02010609060101010101" pitchFamily="49" charset="-122"/>
                </a:rPr>
                <a:t>em</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相对于当前对象内文本的字体尺寸</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。如当前对象内文本的字体尺寸被设置为</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14px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则</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1em=14px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；如当前对象内文本的字体尺寸未被设置，则相对于浏览器的默认字体尺寸</a:t>
              </a:r>
              <a:r>
                <a:rPr lang="en-US" altLang="zh-CN" sz="2400" dirty="0">
                  <a:solidFill>
                    <a:srgbClr val="000000">
                      <a:lumMod val="95000"/>
                      <a:lumOff val="5000"/>
                    </a:srgbClr>
                  </a:solidFill>
                  <a:latin typeface="楷体" panose="02010609060101010101" pitchFamily="49" charset="-122"/>
                  <a:ea typeface="楷体" panose="02010609060101010101" pitchFamily="49" charset="-122"/>
                </a:rPr>
                <a:t>1em=16px</a:t>
              </a:r>
              <a:r>
                <a:rPr lang="zh-CN" altLang="en-US" sz="2400" dirty="0">
                  <a:solidFill>
                    <a:srgbClr val="000000">
                      <a:lumMod val="95000"/>
                      <a:lumOff val="5000"/>
                    </a:srgbClr>
                  </a:solidFill>
                  <a:latin typeface="楷体" panose="02010609060101010101" pitchFamily="49" charset="-122"/>
                  <a:ea typeface="楷体" panose="02010609060101010101" pitchFamily="49" charset="-122"/>
                </a:rPr>
                <a:t>。</a:t>
              </a:r>
              <a:endParaRPr lang="zh-CN" altLang="en-US" sz="2400" dirty="0">
                <a:solidFill>
                  <a:schemeClr val="tx1">
                    <a:lumMod val="95000"/>
                    <a:lumOff val="5000"/>
                  </a:schemeClr>
                </a:solidFill>
                <a:latin typeface="楷体" panose="02010609060101010101" pitchFamily="49" charset="-122"/>
                <a:ea typeface="楷体" panose="02010609060101010101" pitchFamily="49" charset="-122"/>
              </a:endParaRPr>
            </a:p>
          </p:txBody>
        </p:sp>
      </p:grpSp>
      <p:grpSp>
        <p:nvGrpSpPr>
          <p:cNvPr id="13" name="组合 12">
            <a:extLst>
              <a:ext uri="{FF2B5EF4-FFF2-40B4-BE49-F238E27FC236}">
                <a16:creationId xmlns:a16="http://schemas.microsoft.com/office/drawing/2014/main" id="{BBFD19BF-9701-7668-5F0B-49CD8032372D}"/>
              </a:ext>
            </a:extLst>
          </p:cNvPr>
          <p:cNvGrpSpPr/>
          <p:nvPr/>
        </p:nvGrpSpPr>
        <p:grpSpPr>
          <a:xfrm>
            <a:off x="1451372" y="5813296"/>
            <a:ext cx="9679889" cy="948328"/>
            <a:chOff x="2351584" y="3062269"/>
            <a:chExt cx="8712968" cy="948328"/>
          </a:xfrm>
        </p:grpSpPr>
        <p:sp>
          <p:nvSpPr>
            <p:cNvPr id="16" name="矩形 15">
              <a:extLst>
                <a:ext uri="{FF2B5EF4-FFF2-40B4-BE49-F238E27FC236}">
                  <a16:creationId xmlns:a16="http://schemas.microsoft.com/office/drawing/2014/main" id="{70F12810-BFFE-69E6-84AB-0ABE03F8D7CD}"/>
                </a:ext>
              </a:extLst>
            </p:cNvPr>
            <p:cNvSpPr/>
            <p:nvPr/>
          </p:nvSpPr>
          <p:spPr>
            <a:xfrm>
              <a:off x="2351584" y="3062269"/>
              <a:ext cx="8712968" cy="91986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latin typeface="楷体" panose="02010609060101010101" pitchFamily="49" charset="-122"/>
                <a:ea typeface="楷体" panose="02010609060101010101" pitchFamily="49" charset="-122"/>
              </a:endParaRPr>
            </a:p>
          </p:txBody>
        </p:sp>
        <p:sp>
          <p:nvSpPr>
            <p:cNvPr id="17" name="矩形 16">
              <a:extLst>
                <a:ext uri="{FF2B5EF4-FFF2-40B4-BE49-F238E27FC236}">
                  <a16:creationId xmlns:a16="http://schemas.microsoft.com/office/drawing/2014/main" id="{6F82CE72-F5CA-7EB0-2778-C6FD61EF9BBF}"/>
                </a:ext>
              </a:extLst>
            </p:cNvPr>
            <p:cNvSpPr/>
            <p:nvPr/>
          </p:nvSpPr>
          <p:spPr>
            <a:xfrm>
              <a:off x="2486256" y="3090730"/>
              <a:ext cx="8482890" cy="91986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400" b="1" dirty="0">
                  <a:solidFill>
                    <a:srgbClr val="FF0000"/>
                  </a:solidFill>
                  <a:latin typeface="楷体" panose="02010609060101010101" pitchFamily="49" charset="-122"/>
                  <a:ea typeface="楷体" panose="02010609060101010101" pitchFamily="49" charset="-122"/>
                </a:rPr>
                <a:t>rem</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是</a:t>
              </a:r>
              <a:r>
                <a:rPr lang="zh-CN" altLang="en-US" sz="2400" dirty="0">
                  <a:solidFill>
                    <a:srgbClr val="FF0000"/>
                  </a:solidFill>
                  <a:latin typeface="楷体" panose="02010609060101010101" pitchFamily="49" charset="-122"/>
                  <a:ea typeface="楷体" panose="02010609060101010101" pitchFamily="49" charset="-122"/>
                </a:rPr>
                <a:t>指相对于根元素的字体大小的单位</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。如果</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html</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根元素设置字体尺寸为</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10px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，则</a:t>
              </a:r>
              <a:r>
                <a:rPr lang="en-US" altLang="zh-CN" sz="2400" dirty="0">
                  <a:solidFill>
                    <a:schemeClr val="tx1">
                      <a:lumMod val="95000"/>
                      <a:lumOff val="5000"/>
                    </a:schemeClr>
                  </a:solidFill>
                  <a:latin typeface="楷体" panose="02010609060101010101" pitchFamily="49" charset="-122"/>
                  <a:ea typeface="楷体" panose="02010609060101010101" pitchFamily="49" charset="-122"/>
                </a:rPr>
                <a:t>1em=10px</a:t>
              </a:r>
              <a:r>
                <a:rPr lang="zh-CN" altLang="en-US" sz="2400" dirty="0">
                  <a:solidFill>
                    <a:schemeClr val="tx1">
                      <a:lumMod val="95000"/>
                      <a:lumOff val="5000"/>
                    </a:schemeClr>
                  </a:solidFill>
                  <a:latin typeface="楷体" panose="02010609060101010101" pitchFamily="49" charset="-122"/>
                  <a:ea typeface="楷体" panose="02010609060101010101" pitchFamily="49" charset="-122"/>
                </a:rPr>
                <a:t>。</a:t>
              </a:r>
            </a:p>
          </p:txBody>
        </p:sp>
      </p:grpSp>
    </p:spTree>
    <p:extLst>
      <p:ext uri="{BB962C8B-B14F-4D97-AF65-F5344CB8AC3E}">
        <p14:creationId xmlns:p14="http://schemas.microsoft.com/office/powerpoint/2010/main" val="4080022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4" name="矩形 3">
            <a:extLst>
              <a:ext uri="{FF2B5EF4-FFF2-40B4-BE49-F238E27FC236}">
                <a16:creationId xmlns:a16="http://schemas.microsoft.com/office/drawing/2014/main" id="{494DF8F9-3985-7FEB-8C78-CD01FC2B4B95}"/>
              </a:ext>
            </a:extLst>
          </p:cNvPr>
          <p:cNvSpPr/>
          <p:nvPr/>
        </p:nvSpPr>
        <p:spPr>
          <a:xfrm>
            <a:off x="819147" y="951762"/>
            <a:ext cx="6403501"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b="1" dirty="0">
                <a:solidFill>
                  <a:srgbClr val="FF0000"/>
                </a:solidFill>
              </a:rPr>
              <a:t>font-family </a:t>
            </a:r>
            <a:r>
              <a:rPr lang="zh-CN" altLang="en-US" sz="2400" b="1" dirty="0"/>
              <a:t>属性用于定义文本的字体系列</a:t>
            </a:r>
            <a:endParaRPr lang="en-US" altLang="zh-CN" sz="2400" b="1" dirty="0"/>
          </a:p>
        </p:txBody>
      </p:sp>
      <p:sp>
        <p:nvSpPr>
          <p:cNvPr id="5" name="矩形 4">
            <a:extLst>
              <a:ext uri="{FF2B5EF4-FFF2-40B4-BE49-F238E27FC236}">
                <a16:creationId xmlns:a16="http://schemas.microsoft.com/office/drawing/2014/main" id="{0417902E-9A03-BA13-796E-2DC1F9C9E6D5}"/>
              </a:ext>
            </a:extLst>
          </p:cNvPr>
          <p:cNvSpPr/>
          <p:nvPr/>
        </p:nvSpPr>
        <p:spPr>
          <a:xfrm>
            <a:off x="1205961" y="1751550"/>
            <a:ext cx="9619591"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006BBC"/>
              </a:buClr>
            </a:pPr>
            <a:r>
              <a:rPr lang="zh-CN" altLang="en-US" sz="2000" dirty="0"/>
              <a:t>该属性的取值可以有多个字体名称，按优先顺序排列并以逗号隔开。</a:t>
            </a:r>
          </a:p>
        </p:txBody>
      </p:sp>
      <p:grpSp>
        <p:nvGrpSpPr>
          <p:cNvPr id="6" name="组合 5">
            <a:extLst>
              <a:ext uri="{FF2B5EF4-FFF2-40B4-BE49-F238E27FC236}">
                <a16:creationId xmlns:a16="http://schemas.microsoft.com/office/drawing/2014/main" id="{EA74604D-58ED-4A42-0459-CE843312F4C3}"/>
              </a:ext>
            </a:extLst>
          </p:cNvPr>
          <p:cNvGrpSpPr/>
          <p:nvPr/>
        </p:nvGrpSpPr>
        <p:grpSpPr>
          <a:xfrm>
            <a:off x="6422290" y="3242933"/>
            <a:ext cx="4899762" cy="1857865"/>
            <a:chOff x="6209516" y="2949418"/>
            <a:chExt cx="4899762" cy="1857865"/>
          </a:xfrm>
        </p:grpSpPr>
        <p:sp>
          <p:nvSpPr>
            <p:cNvPr id="32" name="MH_Other_1">
              <a:extLst>
                <a:ext uri="{FF2B5EF4-FFF2-40B4-BE49-F238E27FC236}">
                  <a16:creationId xmlns:a16="http://schemas.microsoft.com/office/drawing/2014/main" id="{7FB3F5CB-E711-C062-3F95-6E3C877D400A}"/>
                </a:ext>
              </a:extLst>
            </p:cNvPr>
            <p:cNvSpPr/>
            <p:nvPr/>
          </p:nvSpPr>
          <p:spPr>
            <a:xfrm>
              <a:off x="6209516" y="2949418"/>
              <a:ext cx="4899762" cy="1857865"/>
            </a:xfrm>
            <a:prstGeom prst="roundRect">
              <a:avLst>
                <a:gd name="adj" fmla="val 7740"/>
              </a:avLst>
            </a:prstGeom>
            <a:solidFill>
              <a:srgbClr val="FFFFFF"/>
            </a:solidFill>
            <a:ln>
              <a:solidFill>
                <a:schemeClr val="accent2">
                  <a:lumMod val="60000"/>
                  <a:lumOff val="40000"/>
                </a:schemeClr>
              </a:solidFill>
            </a:ln>
            <a:effectLst>
              <a:outerShdw dist="25400" dir="5400000" algn="t" rotWithShape="0">
                <a:schemeClr val="accent6">
                  <a:lumMod val="50000"/>
                </a:scheme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sp>
          <p:nvSpPr>
            <p:cNvPr id="33" name="矩形 32">
              <a:extLst>
                <a:ext uri="{FF2B5EF4-FFF2-40B4-BE49-F238E27FC236}">
                  <a16:creationId xmlns:a16="http://schemas.microsoft.com/office/drawing/2014/main" id="{954D2EE1-60D2-BDAB-2321-14A0EF6A2383}"/>
                </a:ext>
              </a:extLst>
            </p:cNvPr>
            <p:cNvSpPr/>
            <p:nvPr/>
          </p:nvSpPr>
          <p:spPr>
            <a:xfrm>
              <a:off x="6320146" y="3155341"/>
              <a:ext cx="4789132" cy="132343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Bef>
                  <a:spcPct val="0"/>
                </a:spcBef>
                <a:buClr>
                  <a:srgbClr val="006BBC"/>
                </a:buClr>
              </a:pPr>
              <a:r>
                <a:rPr lang="zh-CN" altLang="en-US" sz="2000" dirty="0">
                  <a:latin typeface="楷体" panose="02010609060101010101" pitchFamily="49" charset="-122"/>
                  <a:ea typeface="楷体" panose="02010609060101010101" pitchFamily="49" charset="-122"/>
                </a:rPr>
                <a:t>优先使用方正楷体，假设用户电脑上没有方正楷体，但是有微软雅黑的字体，则浏览器中会以微软雅黑的字体显示</a:t>
              </a:r>
              <a:r>
                <a:rPr lang="en-US" altLang="zh-CN" sz="2000" dirty="0">
                  <a:latin typeface="楷体" panose="02010609060101010101" pitchFamily="49" charset="-122"/>
                  <a:ea typeface="楷体" panose="02010609060101010101" pitchFamily="49" charset="-122"/>
                </a:rPr>
                <a:t>p</a:t>
              </a:r>
              <a:r>
                <a:rPr lang="zh-CN" altLang="en-US" sz="2000" dirty="0">
                  <a:latin typeface="楷体" panose="02010609060101010101" pitchFamily="49" charset="-122"/>
                  <a:ea typeface="楷体" panose="02010609060101010101" pitchFamily="49" charset="-122"/>
                </a:rPr>
                <a:t>元素的文字。</a:t>
              </a:r>
              <a:endParaRPr lang="en-US" altLang="zh-CN" sz="2000" dirty="0">
                <a:latin typeface="楷体" panose="02010609060101010101" pitchFamily="49" charset="-122"/>
                <a:ea typeface="楷体" panose="02010609060101010101" pitchFamily="49" charset="-122"/>
              </a:endParaRPr>
            </a:p>
          </p:txBody>
        </p:sp>
      </p:grpSp>
      <p:grpSp>
        <p:nvGrpSpPr>
          <p:cNvPr id="7" name="组合 6">
            <a:extLst>
              <a:ext uri="{FF2B5EF4-FFF2-40B4-BE49-F238E27FC236}">
                <a16:creationId xmlns:a16="http://schemas.microsoft.com/office/drawing/2014/main" id="{8BAA4E01-E144-917C-6140-53A4FFC95F50}"/>
              </a:ext>
            </a:extLst>
          </p:cNvPr>
          <p:cNvGrpSpPr/>
          <p:nvPr/>
        </p:nvGrpSpPr>
        <p:grpSpPr>
          <a:xfrm>
            <a:off x="580451" y="3214252"/>
            <a:ext cx="5515549" cy="1936480"/>
            <a:chOff x="-84122" y="3624801"/>
            <a:chExt cx="6252677" cy="1504976"/>
          </a:xfrm>
        </p:grpSpPr>
        <p:grpSp>
          <p:nvGrpSpPr>
            <p:cNvPr id="8" name="组合 7">
              <a:extLst>
                <a:ext uri="{FF2B5EF4-FFF2-40B4-BE49-F238E27FC236}">
                  <a16:creationId xmlns:a16="http://schemas.microsoft.com/office/drawing/2014/main" id="{D33A2912-9497-1CFB-8C7A-CA52CCE57A5E}"/>
                </a:ext>
              </a:extLst>
            </p:cNvPr>
            <p:cNvGrpSpPr/>
            <p:nvPr/>
          </p:nvGrpSpPr>
          <p:grpSpPr>
            <a:xfrm>
              <a:off x="-63125" y="3624801"/>
              <a:ext cx="6160081" cy="1504976"/>
              <a:chOff x="427008" y="1031800"/>
              <a:chExt cx="6160081" cy="1504976"/>
            </a:xfrm>
          </p:grpSpPr>
          <p:grpSp>
            <p:nvGrpSpPr>
              <p:cNvPr id="27" name="组合 26">
                <a:extLst>
                  <a:ext uri="{FF2B5EF4-FFF2-40B4-BE49-F238E27FC236}">
                    <a16:creationId xmlns:a16="http://schemas.microsoft.com/office/drawing/2014/main" id="{6C28333C-D4E9-34B0-D07B-2AE60252A0CD}"/>
                  </a:ext>
                </a:extLst>
              </p:cNvPr>
              <p:cNvGrpSpPr/>
              <p:nvPr/>
            </p:nvGrpSpPr>
            <p:grpSpPr>
              <a:xfrm>
                <a:off x="427008" y="1031800"/>
                <a:ext cx="6160081" cy="1504976"/>
                <a:chOff x="1072423" y="3188366"/>
                <a:chExt cx="6160081" cy="1504976"/>
              </a:xfrm>
            </p:grpSpPr>
            <p:sp>
              <p:nvSpPr>
                <p:cNvPr id="29" name="矩形: 圆角 28">
                  <a:extLst>
                    <a:ext uri="{FF2B5EF4-FFF2-40B4-BE49-F238E27FC236}">
                      <a16:creationId xmlns:a16="http://schemas.microsoft.com/office/drawing/2014/main" id="{BF0482E8-BC9A-2233-5573-D6986AFDCD55}"/>
                    </a:ext>
                  </a:extLst>
                </p:cNvPr>
                <p:cNvSpPr/>
                <p:nvPr/>
              </p:nvSpPr>
              <p:spPr bwMode="auto">
                <a:xfrm>
                  <a:off x="1180371" y="3188366"/>
                  <a:ext cx="6052133" cy="1504976"/>
                </a:xfrm>
                <a:prstGeom prst="roundRect">
                  <a:avLst>
                    <a:gd name="adj" fmla="val 4360"/>
                  </a:avLst>
                </a:prstGeom>
                <a:solidFill>
                  <a:schemeClr val="bg1">
                    <a:lumMod val="95000"/>
                  </a:schemeClr>
                </a:solidFill>
                <a:ln w="9525"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 name="Freeform 11">
                  <a:extLst>
                    <a:ext uri="{FF2B5EF4-FFF2-40B4-BE49-F238E27FC236}">
                      <a16:creationId xmlns:a16="http://schemas.microsoft.com/office/drawing/2014/main" id="{3BD19D8D-9CFC-47F2-C1EE-885928C97346}"/>
                    </a:ext>
                  </a:extLst>
                </p:cNvPr>
                <p:cNvSpPr/>
                <p:nvPr/>
              </p:nvSpPr>
              <p:spPr bwMode="auto">
                <a:xfrm>
                  <a:off x="1072423" y="3249521"/>
                  <a:ext cx="107950" cy="630237"/>
                </a:xfrm>
                <a:custGeom>
                  <a:avLst/>
                  <a:gdLst>
                    <a:gd name="T0" fmla="*/ 139 w 139"/>
                    <a:gd name="T1" fmla="*/ 0 h 806"/>
                    <a:gd name="T2" fmla="*/ 0 w 139"/>
                    <a:gd name="T3" fmla="*/ 110 h 806"/>
                    <a:gd name="T4" fmla="*/ 0 w 139"/>
                    <a:gd name="T5" fmla="*/ 806 h 806"/>
                    <a:gd name="T6" fmla="*/ 139 w 139"/>
                    <a:gd name="T7" fmla="*/ 696 h 806"/>
                    <a:gd name="T8" fmla="*/ 139 w 139"/>
                    <a:gd name="T9" fmla="*/ 0 h 806"/>
                  </a:gdLst>
                  <a:ahLst/>
                  <a:cxnLst>
                    <a:cxn ang="0">
                      <a:pos x="T0" y="T1"/>
                    </a:cxn>
                    <a:cxn ang="0">
                      <a:pos x="T2" y="T3"/>
                    </a:cxn>
                    <a:cxn ang="0">
                      <a:pos x="T4" y="T5"/>
                    </a:cxn>
                    <a:cxn ang="0">
                      <a:pos x="T6" y="T7"/>
                    </a:cxn>
                    <a:cxn ang="0">
                      <a:pos x="T8" y="T9"/>
                    </a:cxn>
                  </a:cxnLst>
                  <a:rect l="0" t="0" r="r" b="b"/>
                  <a:pathLst>
                    <a:path w="139" h="806">
                      <a:moveTo>
                        <a:pt x="139" y="0"/>
                      </a:moveTo>
                      <a:lnTo>
                        <a:pt x="0" y="110"/>
                      </a:lnTo>
                      <a:lnTo>
                        <a:pt x="0" y="806"/>
                      </a:lnTo>
                      <a:lnTo>
                        <a:pt x="139" y="696"/>
                      </a:lnTo>
                      <a:lnTo>
                        <a:pt x="139" y="0"/>
                      </a:lnTo>
                      <a:close/>
                    </a:path>
                  </a:pathLst>
                </a:custGeom>
                <a:solidFill>
                  <a:srgbClr val="00385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F80B8"/>
                    </a:solidFill>
                    <a:effectLst/>
                    <a:uLnTx/>
                    <a:uFillTx/>
                    <a:latin typeface="Arial" panose="020B0604020202020204"/>
                    <a:ea typeface="微软雅黑" panose="020B0503020204020204" charset="-122"/>
                    <a:cs typeface="+mn-cs"/>
                  </a:endParaRPr>
                </a:p>
              </p:txBody>
            </p:sp>
            <p:sp>
              <p:nvSpPr>
                <p:cNvPr id="31" name="Freeform 12">
                  <a:extLst>
                    <a:ext uri="{FF2B5EF4-FFF2-40B4-BE49-F238E27FC236}">
                      <a16:creationId xmlns:a16="http://schemas.microsoft.com/office/drawing/2014/main" id="{31F055A1-2E82-EFBD-DB5C-AA1E827487BD}"/>
                    </a:ext>
                  </a:extLst>
                </p:cNvPr>
                <p:cNvSpPr/>
                <p:nvPr/>
              </p:nvSpPr>
              <p:spPr bwMode="auto">
                <a:xfrm>
                  <a:off x="1072423" y="3335246"/>
                  <a:ext cx="2794000" cy="392891"/>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rgbClr val="3994EF"/>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F80B8"/>
                    </a:solidFill>
                    <a:effectLst/>
                    <a:uLnTx/>
                    <a:uFillTx/>
                    <a:latin typeface="Arial" panose="020B0604020202020204"/>
                    <a:ea typeface="微软雅黑" panose="020B0503020204020204" charset="-122"/>
                    <a:cs typeface="+mn-cs"/>
                  </a:endParaRPr>
                </a:p>
              </p:txBody>
            </p:sp>
          </p:grpSp>
          <p:sp>
            <p:nvSpPr>
              <p:cNvPr id="28" name="矩形 27">
                <a:extLst>
                  <a:ext uri="{FF2B5EF4-FFF2-40B4-BE49-F238E27FC236}">
                    <a16:creationId xmlns:a16="http://schemas.microsoft.com/office/drawing/2014/main" id="{280DFCEB-9C4C-2B52-61D3-882DE4D9B2A7}"/>
                  </a:ext>
                </a:extLst>
              </p:cNvPr>
              <p:cNvSpPr/>
              <p:nvPr/>
            </p:nvSpPr>
            <p:spPr>
              <a:xfrm>
                <a:off x="887968" y="1150441"/>
                <a:ext cx="721345" cy="49962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200" rtl="0" eaLnBrk="1" fontAlgn="auto" latinLnBrk="0" hangingPunct="1">
                  <a:lnSpc>
                    <a:spcPct val="150000"/>
                  </a:lnSpc>
                  <a:spcBef>
                    <a:spcPct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rPr>
                  <a:t>示例</a:t>
                </a:r>
                <a:endParaRPr kumimoji="0" lang="en-US" altLang="zh-CN" sz="2000" b="1" i="0" u="none" strike="noStrike" kern="120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endParaRPr>
              </a:p>
            </p:txBody>
          </p:sp>
        </p:grpSp>
        <p:sp>
          <p:nvSpPr>
            <p:cNvPr id="26" name="矩形 25">
              <a:extLst>
                <a:ext uri="{FF2B5EF4-FFF2-40B4-BE49-F238E27FC236}">
                  <a16:creationId xmlns:a16="http://schemas.microsoft.com/office/drawing/2014/main" id="{E568BEA0-CA79-0974-37F6-00FB659141CC}"/>
                </a:ext>
              </a:extLst>
            </p:cNvPr>
            <p:cNvSpPr/>
            <p:nvPr/>
          </p:nvSpPr>
          <p:spPr>
            <a:xfrm>
              <a:off x="-84122" y="4361796"/>
              <a:ext cx="6252677" cy="45158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0"/>
                </a:spcBef>
                <a:buClr>
                  <a:srgbClr val="FF6600"/>
                </a:buClr>
                <a:defRPr/>
              </a:pPr>
              <a:r>
                <a:rPr lang="en-US" altLang="zh-CN" sz="2400" dirty="0">
                  <a:solidFill>
                    <a:srgbClr val="000000"/>
                  </a:solidFill>
                  <a:latin typeface="微软雅黑" panose="020B0503020204020204" charset="-122"/>
                  <a:ea typeface="微软雅黑" panose="020B0503020204020204" charset="-122"/>
                </a:rPr>
                <a:t>p{font-family: "</a:t>
              </a:r>
              <a:r>
                <a:rPr lang="zh-CN" altLang="en-US" sz="2400" dirty="0">
                  <a:solidFill>
                    <a:srgbClr val="000000"/>
                  </a:solidFill>
                  <a:latin typeface="微软雅黑" panose="020B0503020204020204" charset="-122"/>
                  <a:ea typeface="微软雅黑" panose="020B0503020204020204" charset="-122"/>
                </a:rPr>
                <a:t>方正楷体</a:t>
              </a:r>
              <a:r>
                <a:rPr lang="en-US" altLang="zh-CN" sz="2400" dirty="0">
                  <a:solidFill>
                    <a:srgbClr val="000000"/>
                  </a:solidFill>
                  <a:latin typeface="微软雅黑" panose="020B0503020204020204" charset="-122"/>
                  <a:ea typeface="微软雅黑" panose="020B0503020204020204" charset="-122"/>
                </a:rPr>
                <a:t>","</a:t>
              </a:r>
              <a:r>
                <a:rPr lang="zh-CN" altLang="en-US" sz="2400" dirty="0">
                  <a:solidFill>
                    <a:srgbClr val="000000"/>
                  </a:solidFill>
                  <a:latin typeface="微软雅黑" panose="020B0503020204020204" charset="-122"/>
                  <a:ea typeface="微软雅黑" panose="020B0503020204020204" charset="-122"/>
                </a:rPr>
                <a:t>微软雅黑</a:t>
              </a:r>
              <a:r>
                <a:rPr lang="en-US" altLang="zh-CN" sz="2400" dirty="0">
                  <a:solidFill>
                    <a:srgbClr val="000000"/>
                  </a:solidFill>
                  <a:latin typeface="微软雅黑" panose="020B0503020204020204" charset="-122"/>
                  <a:ea typeface="微软雅黑" panose="020B0503020204020204" charset="-122"/>
                </a:rPr>
                <a:t>";}</a:t>
              </a:r>
            </a:p>
          </p:txBody>
        </p:sp>
      </p:grpSp>
    </p:spTree>
    <p:extLst>
      <p:ext uri="{BB962C8B-B14F-4D97-AF65-F5344CB8AC3E}">
        <p14:creationId xmlns:p14="http://schemas.microsoft.com/office/powerpoint/2010/main" val="464518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sp>
        <p:nvSpPr>
          <p:cNvPr id="3" name="矩形 2">
            <a:extLst>
              <a:ext uri="{FF2B5EF4-FFF2-40B4-BE49-F238E27FC236}">
                <a16:creationId xmlns:a16="http://schemas.microsoft.com/office/drawing/2014/main" id="{FE400C8E-8CF7-9BAF-4E9E-C8ED076AFCE2}"/>
              </a:ext>
            </a:extLst>
          </p:cNvPr>
          <p:cNvSpPr/>
          <p:nvPr/>
        </p:nvSpPr>
        <p:spPr>
          <a:xfrm>
            <a:off x="971550" y="1248993"/>
            <a:ext cx="5475820"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rPr>
              <a:t>文字的颜色以及文本格式的样式效果</a:t>
            </a:r>
            <a:endParaRPr lang="en-US" altLang="zh-CN" sz="2400" dirty="0">
              <a:latin typeface="楷体" panose="02010609060101010101" pitchFamily="49" charset="-122"/>
              <a:ea typeface="楷体" panose="02010609060101010101" pitchFamily="49" charset="-122"/>
            </a:endParaRPr>
          </a:p>
        </p:txBody>
      </p:sp>
      <p:grpSp>
        <p:nvGrpSpPr>
          <p:cNvPr id="4" name="组合 3">
            <a:extLst>
              <a:ext uri="{FF2B5EF4-FFF2-40B4-BE49-F238E27FC236}">
                <a16:creationId xmlns:a16="http://schemas.microsoft.com/office/drawing/2014/main" id="{714640EC-3634-5BD9-0EF5-FAB09D0F6B26}"/>
              </a:ext>
            </a:extLst>
          </p:cNvPr>
          <p:cNvGrpSpPr/>
          <p:nvPr/>
        </p:nvGrpSpPr>
        <p:grpSpPr>
          <a:xfrm>
            <a:off x="1171723" y="2509407"/>
            <a:ext cx="3499192" cy="3233056"/>
            <a:chOff x="1806958" y="1906866"/>
            <a:chExt cx="3499192" cy="3233056"/>
          </a:xfrm>
        </p:grpSpPr>
        <p:sp>
          <p:nvSpPr>
            <p:cNvPr id="6" name="矩形: 圆角 5">
              <a:extLst>
                <a:ext uri="{FF2B5EF4-FFF2-40B4-BE49-F238E27FC236}">
                  <a16:creationId xmlns:a16="http://schemas.microsoft.com/office/drawing/2014/main" id="{88B44A8C-915E-B7C3-CA5F-B3D2DC355B4B}"/>
                </a:ext>
              </a:extLst>
            </p:cNvPr>
            <p:cNvSpPr/>
            <p:nvPr/>
          </p:nvSpPr>
          <p:spPr>
            <a:xfrm>
              <a:off x="1806958" y="1906866"/>
              <a:ext cx="3499192" cy="3233056"/>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矩形 6">
              <a:extLst>
                <a:ext uri="{FF2B5EF4-FFF2-40B4-BE49-F238E27FC236}">
                  <a16:creationId xmlns:a16="http://schemas.microsoft.com/office/drawing/2014/main" id="{71DADD74-08B5-E1B8-BC16-090BC4C47FB7}"/>
                </a:ext>
              </a:extLst>
            </p:cNvPr>
            <p:cNvSpPr/>
            <p:nvPr/>
          </p:nvSpPr>
          <p:spPr>
            <a:xfrm>
              <a:off x="2601397" y="1906866"/>
              <a:ext cx="2294356" cy="280602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dirty="0">
                  <a:latin typeface="Times New Roman" panose="02020603050405020304" pitchFamily="18" charset="0"/>
                  <a:ea typeface="+mj-ea"/>
                  <a:cs typeface="Times New Roman" panose="02020603050405020304" pitchFamily="18" charset="0"/>
                </a:rPr>
                <a:t>color</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text-align</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text-decoration</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text-indent</a:t>
              </a:r>
            </a:p>
            <a:p>
              <a:pPr>
                <a:lnSpc>
                  <a:spcPct val="150000"/>
                </a:lnSpc>
              </a:pPr>
              <a:r>
                <a:rPr lang="en-US" altLang="zh-CN" sz="2400" dirty="0">
                  <a:latin typeface="Times New Roman" panose="02020603050405020304" pitchFamily="18" charset="0"/>
                  <a:ea typeface="+mj-ea"/>
                  <a:cs typeface="Times New Roman" panose="02020603050405020304" pitchFamily="18" charset="0"/>
                </a:rPr>
                <a:t>line-height</a:t>
              </a:r>
            </a:p>
          </p:txBody>
        </p:sp>
      </p:grpSp>
      <p:pic>
        <p:nvPicPr>
          <p:cNvPr id="19" name="图片 18">
            <a:extLst>
              <a:ext uri="{FF2B5EF4-FFF2-40B4-BE49-F238E27FC236}">
                <a16:creationId xmlns:a16="http://schemas.microsoft.com/office/drawing/2014/main" id="{49B039AB-6531-C08C-3A78-FFB98DF2982E}"/>
              </a:ext>
            </a:extLst>
          </p:cNvPr>
          <p:cNvPicPr>
            <a:picLocks noChangeAspect="1"/>
          </p:cNvPicPr>
          <p:nvPr/>
        </p:nvPicPr>
        <p:blipFill>
          <a:blip r:embed="rId3"/>
          <a:stretch>
            <a:fillRect/>
          </a:stretch>
        </p:blipFill>
        <p:spPr>
          <a:xfrm>
            <a:off x="6104219" y="2147708"/>
            <a:ext cx="5284695" cy="4013605"/>
          </a:xfrm>
          <a:prstGeom prst="rect">
            <a:avLst/>
          </a:prstGeom>
        </p:spPr>
      </p:pic>
    </p:spTree>
    <p:extLst>
      <p:ext uri="{BB962C8B-B14F-4D97-AF65-F5344CB8AC3E}">
        <p14:creationId xmlns:p14="http://schemas.microsoft.com/office/powerpoint/2010/main" val="2851076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0" name="table">
            <a:extLst>
              <a:ext uri="{FF2B5EF4-FFF2-40B4-BE49-F238E27FC236}">
                <a16:creationId xmlns:a16="http://schemas.microsoft.com/office/drawing/2014/main" id="{96CD1883-513F-0FD0-5D5B-A0D107D57AE3}"/>
              </a:ext>
            </a:extLst>
          </p:cNvPr>
          <p:cNvPicPr>
            <a:picLocks noChangeAspect="1"/>
          </p:cNvPicPr>
          <p:nvPr/>
        </p:nvPicPr>
        <p:blipFill>
          <a:blip r:embed="rId3"/>
          <a:stretch>
            <a:fillRect/>
          </a:stretch>
        </p:blipFill>
        <p:spPr>
          <a:xfrm>
            <a:off x="1033630" y="2097495"/>
            <a:ext cx="10256525" cy="1912508"/>
          </a:xfrm>
          <a:prstGeom prst="rect">
            <a:avLst/>
          </a:prstGeom>
        </p:spPr>
      </p:pic>
      <p:sp>
        <p:nvSpPr>
          <p:cNvPr id="21" name="TextBox 5">
            <a:extLst>
              <a:ext uri="{FF2B5EF4-FFF2-40B4-BE49-F238E27FC236}">
                <a16:creationId xmlns:a16="http://schemas.microsoft.com/office/drawing/2014/main" id="{FB4AF08A-6DD4-085B-C09D-2B971A09E0A1}"/>
              </a:ext>
            </a:extLst>
          </p:cNvPr>
          <p:cNvSpPr txBox="1"/>
          <p:nvPr/>
        </p:nvSpPr>
        <p:spPr>
          <a:xfrm>
            <a:off x="4941511" y="1722032"/>
            <a:ext cx="211654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text-align</a:t>
            </a:r>
            <a:r>
              <a:rPr lang="zh-CN" altLang="zh-CN" sz="2000" dirty="0">
                <a:latin typeface="微软雅黑" panose="020B0503020204020204" charset="-122"/>
                <a:ea typeface="微软雅黑" panose="020B0503020204020204" charset="-122"/>
                <a:sym typeface="微软雅黑" panose="020B0503020204020204" charset="-122"/>
              </a:rPr>
              <a:t>属性</a:t>
            </a:r>
            <a:r>
              <a:rPr lang="zh-CN" altLang="en-US" sz="2000" dirty="0">
                <a:latin typeface="微软雅黑" panose="020B0503020204020204" charset="-122"/>
                <a:ea typeface="微软雅黑" panose="020B0503020204020204" charset="-122"/>
                <a:sym typeface="微软雅黑" panose="020B0503020204020204" charset="-122"/>
              </a:rPr>
              <a:t>值</a:t>
            </a:r>
          </a:p>
        </p:txBody>
      </p:sp>
      <p:sp>
        <p:nvSpPr>
          <p:cNvPr id="24" name="矩形 23">
            <a:extLst>
              <a:ext uri="{FF2B5EF4-FFF2-40B4-BE49-F238E27FC236}">
                <a16:creationId xmlns:a16="http://schemas.microsoft.com/office/drawing/2014/main" id="{0D960F51-C51B-E716-D8AD-07FAEE178FED}"/>
              </a:ext>
            </a:extLst>
          </p:cNvPr>
          <p:cNvSpPr/>
          <p:nvPr/>
        </p:nvSpPr>
        <p:spPr>
          <a:xfrm>
            <a:off x="729432" y="836007"/>
            <a:ext cx="6585768"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text-align</a:t>
            </a:r>
            <a:r>
              <a:rPr lang="zh-CN" altLang="en-US" sz="2400" dirty="0"/>
              <a:t>属性用来设置文本的水平对齐方式</a:t>
            </a:r>
            <a:endParaRPr lang="en-US" altLang="zh-CN" sz="2400" dirty="0"/>
          </a:p>
        </p:txBody>
      </p:sp>
      <p:sp>
        <p:nvSpPr>
          <p:cNvPr id="25" name="矩形 24">
            <a:extLst>
              <a:ext uri="{FF2B5EF4-FFF2-40B4-BE49-F238E27FC236}">
                <a16:creationId xmlns:a16="http://schemas.microsoft.com/office/drawing/2014/main" id="{FAA8A2E1-DE1A-FE0D-B37C-A650303F4CE9}"/>
              </a:ext>
            </a:extLst>
          </p:cNvPr>
          <p:cNvSpPr/>
          <p:nvPr/>
        </p:nvSpPr>
        <p:spPr>
          <a:xfrm>
            <a:off x="729432" y="4413768"/>
            <a:ext cx="4578477" cy="16879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t>下面的样式规则设置文本水平居中：</a:t>
            </a:r>
            <a:endParaRPr lang="en-US" altLang="zh-CN" sz="2400" dirty="0"/>
          </a:p>
          <a:p>
            <a:pPr>
              <a:lnSpc>
                <a:spcPct val="150000"/>
              </a:lnSpc>
              <a:spcBef>
                <a:spcPct val="0"/>
              </a:spcBef>
              <a:buClr>
                <a:srgbClr val="006BBC"/>
              </a:buClr>
            </a:pPr>
            <a:r>
              <a:rPr lang="en-US" altLang="zh-CN" sz="2400" dirty="0"/>
              <a:t>     .first { </a:t>
            </a:r>
            <a:r>
              <a:rPr lang="en-US" altLang="zh-CN" sz="2400" dirty="0" err="1"/>
              <a:t>text-align:center</a:t>
            </a:r>
            <a:r>
              <a:rPr lang="en-US" altLang="zh-CN" sz="2400" dirty="0"/>
              <a:t>; }</a:t>
            </a:r>
          </a:p>
        </p:txBody>
      </p:sp>
      <p:sp>
        <p:nvSpPr>
          <p:cNvPr id="2" name="矩形 1">
            <a:extLst>
              <a:ext uri="{FF2B5EF4-FFF2-40B4-BE49-F238E27FC236}">
                <a16:creationId xmlns:a16="http://schemas.microsoft.com/office/drawing/2014/main" id="{B5DE8BCF-3F21-AB20-E683-64E3E4925BBB}"/>
              </a:ext>
            </a:extLst>
          </p:cNvPr>
          <p:cNvSpPr/>
          <p:nvPr/>
        </p:nvSpPr>
        <p:spPr>
          <a:xfrm>
            <a:off x="5636262" y="4681458"/>
            <a:ext cx="5826306"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t>下面样式规则实现：段落首行缩进两个字符</a:t>
            </a:r>
          </a:p>
          <a:p>
            <a:pPr>
              <a:spcBef>
                <a:spcPct val="0"/>
              </a:spcBef>
              <a:buClr>
                <a:srgbClr val="006BBC"/>
              </a:buClr>
            </a:pPr>
            <a:r>
              <a:rPr lang="en-US" altLang="zh-CN" sz="2400" dirty="0"/>
              <a:t>     p { text-indent:2em ;}</a:t>
            </a:r>
          </a:p>
        </p:txBody>
      </p:sp>
    </p:spTree>
    <p:extLst>
      <p:ext uri="{BB962C8B-B14F-4D97-AF65-F5344CB8AC3E}">
        <p14:creationId xmlns:p14="http://schemas.microsoft.com/office/powerpoint/2010/main" val="3207207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2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文本样式</a:t>
            </a:r>
          </a:p>
        </p:txBody>
      </p:sp>
      <p:pic>
        <p:nvPicPr>
          <p:cNvPr id="2" name="Picture 6">
            <a:extLst>
              <a:ext uri="{FF2B5EF4-FFF2-40B4-BE49-F238E27FC236}">
                <a16:creationId xmlns:a16="http://schemas.microsoft.com/office/drawing/2014/main" id="{670F34C2-C39E-D34D-7251-EE3F4B37F6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877"/>
          <a:stretch>
            <a:fillRect/>
          </a:stretch>
        </p:blipFill>
        <p:spPr bwMode="auto">
          <a:xfrm>
            <a:off x="8135187" y="5159516"/>
            <a:ext cx="2997724" cy="628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table">
            <a:extLst>
              <a:ext uri="{FF2B5EF4-FFF2-40B4-BE49-F238E27FC236}">
                <a16:creationId xmlns:a16="http://schemas.microsoft.com/office/drawing/2014/main" id="{2FF4013B-9C66-BAE2-6DD3-F46A1F54C3A4}"/>
              </a:ext>
            </a:extLst>
          </p:cNvPr>
          <p:cNvPicPr>
            <a:picLocks noChangeAspect="1"/>
          </p:cNvPicPr>
          <p:nvPr/>
        </p:nvPicPr>
        <p:blipFill>
          <a:blip r:embed="rId4"/>
          <a:stretch>
            <a:fillRect/>
          </a:stretch>
        </p:blipFill>
        <p:spPr>
          <a:xfrm>
            <a:off x="1141607" y="2061029"/>
            <a:ext cx="10256525" cy="1705957"/>
          </a:xfrm>
          <a:prstGeom prst="rect">
            <a:avLst/>
          </a:prstGeom>
        </p:spPr>
      </p:pic>
      <p:sp>
        <p:nvSpPr>
          <p:cNvPr id="4" name="TextBox 5">
            <a:extLst>
              <a:ext uri="{FF2B5EF4-FFF2-40B4-BE49-F238E27FC236}">
                <a16:creationId xmlns:a16="http://schemas.microsoft.com/office/drawing/2014/main" id="{A08FD73E-AD10-CA94-E404-6CF9E5160631}"/>
              </a:ext>
            </a:extLst>
          </p:cNvPr>
          <p:cNvSpPr txBox="1"/>
          <p:nvPr/>
        </p:nvSpPr>
        <p:spPr>
          <a:xfrm>
            <a:off x="4774502" y="1736298"/>
            <a:ext cx="2842701"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latin typeface="微软雅黑" panose="020B0503020204020204" charset="-122"/>
                <a:ea typeface="微软雅黑" panose="020B0503020204020204" charset="-122"/>
                <a:sym typeface="微软雅黑" panose="020B0503020204020204" charset="-122"/>
              </a:rPr>
              <a:t>text-decoration</a:t>
            </a:r>
            <a:r>
              <a:rPr lang="zh-CN" altLang="en-US" sz="2000" dirty="0">
                <a:latin typeface="微软雅黑" panose="020B0503020204020204" charset="-122"/>
                <a:ea typeface="微软雅黑" panose="020B0503020204020204" charset="-122"/>
                <a:sym typeface="微软雅黑" panose="020B0503020204020204" charset="-122"/>
              </a:rPr>
              <a:t>属性值</a:t>
            </a:r>
          </a:p>
        </p:txBody>
      </p:sp>
      <p:sp>
        <p:nvSpPr>
          <p:cNvPr id="5" name="矩形 4">
            <a:extLst>
              <a:ext uri="{FF2B5EF4-FFF2-40B4-BE49-F238E27FC236}">
                <a16:creationId xmlns:a16="http://schemas.microsoft.com/office/drawing/2014/main" id="{1E0C57F5-C207-89FF-3358-2AC98927A549}"/>
              </a:ext>
            </a:extLst>
          </p:cNvPr>
          <p:cNvSpPr/>
          <p:nvPr/>
        </p:nvSpPr>
        <p:spPr>
          <a:xfrm>
            <a:off x="742360" y="838927"/>
            <a:ext cx="7218725"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solidFill>
                  <a:srgbClr val="FF0000"/>
                </a:solidFill>
              </a:rPr>
              <a:t>text-decoration</a:t>
            </a:r>
            <a:r>
              <a:rPr lang="zh-CN" altLang="en-US" sz="2400" dirty="0"/>
              <a:t>属性用来设置或删除文本的装饰线</a:t>
            </a:r>
            <a:endParaRPr lang="en-US" altLang="zh-CN" sz="2400" dirty="0"/>
          </a:p>
        </p:txBody>
      </p:sp>
      <p:sp>
        <p:nvSpPr>
          <p:cNvPr id="6" name="矩形 5">
            <a:extLst>
              <a:ext uri="{FF2B5EF4-FFF2-40B4-BE49-F238E27FC236}">
                <a16:creationId xmlns:a16="http://schemas.microsoft.com/office/drawing/2014/main" id="{55C6E504-423A-082F-4C78-18C3B525528C}"/>
              </a:ext>
            </a:extLst>
          </p:cNvPr>
          <p:cNvSpPr/>
          <p:nvPr/>
        </p:nvSpPr>
        <p:spPr>
          <a:xfrm>
            <a:off x="815638" y="3928596"/>
            <a:ext cx="7996632" cy="958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如果希望去掉超链接的下划线，可以使用以下 </a:t>
            </a:r>
            <a:r>
              <a:rPr lang="en-US" altLang="zh-CN" sz="2000" dirty="0"/>
              <a:t>CSS </a:t>
            </a:r>
            <a:r>
              <a:rPr lang="zh-CN" altLang="en-US" sz="2000" dirty="0"/>
              <a:t>来做到这一点：</a:t>
            </a:r>
            <a:r>
              <a:rPr lang="en-US" altLang="zh-CN" sz="2000" dirty="0"/>
              <a:t>a {text-decoration: </a:t>
            </a:r>
            <a:r>
              <a:rPr lang="en-US" altLang="zh-CN" sz="2000" dirty="0">
                <a:solidFill>
                  <a:srgbClr val="FF0000"/>
                </a:solidFill>
              </a:rPr>
              <a:t>none</a:t>
            </a:r>
            <a:r>
              <a:rPr lang="en-US" altLang="zh-CN" sz="2000" dirty="0"/>
              <a:t>;}</a:t>
            </a:r>
          </a:p>
        </p:txBody>
      </p:sp>
      <p:sp>
        <p:nvSpPr>
          <p:cNvPr id="7" name="矩形 6">
            <a:extLst>
              <a:ext uri="{FF2B5EF4-FFF2-40B4-BE49-F238E27FC236}">
                <a16:creationId xmlns:a16="http://schemas.microsoft.com/office/drawing/2014/main" id="{43B55541-01EA-9B0B-991F-6E4F8DC6A44F}"/>
              </a:ext>
            </a:extLst>
          </p:cNvPr>
          <p:cNvSpPr/>
          <p:nvPr/>
        </p:nvSpPr>
        <p:spPr>
          <a:xfrm>
            <a:off x="815638" y="4994679"/>
            <a:ext cx="7996632" cy="958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如果希望添加删除线效果，可以使用以下 </a:t>
            </a:r>
            <a:r>
              <a:rPr lang="en-US" altLang="zh-CN" sz="2000" dirty="0"/>
              <a:t>CSS </a:t>
            </a:r>
            <a:r>
              <a:rPr lang="zh-CN" altLang="en-US" sz="2000" dirty="0"/>
              <a:t>来实现：</a:t>
            </a:r>
          </a:p>
          <a:p>
            <a:pPr>
              <a:lnSpc>
                <a:spcPct val="150000"/>
              </a:lnSpc>
              <a:spcBef>
                <a:spcPct val="0"/>
              </a:spcBef>
              <a:buClr>
                <a:srgbClr val="006BBC"/>
              </a:buClr>
            </a:pPr>
            <a:r>
              <a:rPr lang="en-US" altLang="zh-CN" sz="2000" dirty="0"/>
              <a:t>     span{text-decoration: line-through;}</a:t>
            </a:r>
          </a:p>
        </p:txBody>
      </p:sp>
    </p:spTree>
    <p:extLst>
      <p:ext uri="{BB962C8B-B14F-4D97-AF65-F5344CB8AC3E}">
        <p14:creationId xmlns:p14="http://schemas.microsoft.com/office/powerpoint/2010/main" val="2267606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8" name="矩形 7">
            <a:extLst>
              <a:ext uri="{FF2B5EF4-FFF2-40B4-BE49-F238E27FC236}">
                <a16:creationId xmlns:a16="http://schemas.microsoft.com/office/drawing/2014/main" id="{6E500E64-0F5D-8F71-F770-1FC6E0E2A91F}"/>
              </a:ext>
            </a:extLst>
          </p:cNvPr>
          <p:cNvSpPr/>
          <p:nvPr/>
        </p:nvSpPr>
        <p:spPr>
          <a:xfrm>
            <a:off x="510299" y="945470"/>
            <a:ext cx="7963852"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solidFill>
                  <a:srgbClr val="FF0000"/>
                </a:solidFill>
              </a:rPr>
              <a:t>&lt;</a:t>
            </a:r>
            <a:r>
              <a:rPr lang="en-US" altLang="zh-CN" sz="2400" dirty="0" err="1">
                <a:solidFill>
                  <a:srgbClr val="FF0000"/>
                </a:solidFill>
              </a:rPr>
              <a:t>img</a:t>
            </a:r>
            <a:r>
              <a:rPr lang="en-US" altLang="zh-CN" sz="2400" dirty="0">
                <a:solidFill>
                  <a:srgbClr val="FF0000"/>
                </a:solidFill>
              </a:rPr>
              <a:t>&gt;</a:t>
            </a:r>
            <a:r>
              <a:rPr lang="en-US" altLang="zh-CN" sz="2400" dirty="0"/>
              <a:t> </a:t>
            </a:r>
            <a:r>
              <a:rPr lang="zh-CN" altLang="en-US" sz="2400" dirty="0"/>
              <a:t>标签包含</a:t>
            </a:r>
            <a:r>
              <a:rPr lang="en-US" altLang="zh-CN" sz="2400" dirty="0"/>
              <a:t>width</a:t>
            </a:r>
            <a:r>
              <a:rPr lang="zh-CN" altLang="en-US" sz="2400" dirty="0"/>
              <a:t>和</a:t>
            </a:r>
            <a:r>
              <a:rPr lang="en-US" altLang="zh-CN" sz="2400" dirty="0"/>
              <a:t>height</a:t>
            </a:r>
            <a:r>
              <a:rPr lang="zh-CN" altLang="en-US" sz="2400" dirty="0"/>
              <a:t>属性，可以控制图像的大小。使用</a:t>
            </a:r>
            <a:r>
              <a:rPr lang="en-US" altLang="zh-CN" sz="2400" dirty="0"/>
              <a:t>CSS</a:t>
            </a:r>
            <a:r>
              <a:rPr lang="zh-CN" altLang="en-US" sz="2400" dirty="0"/>
              <a:t>的</a:t>
            </a:r>
            <a:r>
              <a:rPr lang="en-US" altLang="zh-CN" sz="2400" dirty="0"/>
              <a:t>width</a:t>
            </a:r>
            <a:r>
              <a:rPr lang="zh-CN" altLang="en-US" sz="2400" dirty="0"/>
              <a:t>和</a:t>
            </a:r>
            <a:r>
              <a:rPr lang="en-US" altLang="zh-CN" sz="2400" dirty="0"/>
              <a:t>height</a:t>
            </a:r>
            <a:r>
              <a:rPr lang="zh-CN" altLang="en-US" sz="2400" dirty="0"/>
              <a:t>属性可以更灵活的设计图像的大小。</a:t>
            </a:r>
            <a:endParaRPr lang="en-US" altLang="zh-CN" sz="2400" dirty="0"/>
          </a:p>
        </p:txBody>
      </p:sp>
      <p:sp>
        <p:nvSpPr>
          <p:cNvPr id="11" name="矩形 10">
            <a:extLst>
              <a:ext uri="{FF2B5EF4-FFF2-40B4-BE49-F238E27FC236}">
                <a16:creationId xmlns:a16="http://schemas.microsoft.com/office/drawing/2014/main" id="{30B18CB1-38F7-7297-DF93-7252DE388411}"/>
              </a:ext>
            </a:extLst>
          </p:cNvPr>
          <p:cNvSpPr/>
          <p:nvPr/>
        </p:nvSpPr>
        <p:spPr>
          <a:xfrm>
            <a:off x="568356" y="2803372"/>
            <a:ext cx="5817930"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CSS</a:t>
            </a:r>
            <a:r>
              <a:rPr lang="zh-CN" altLang="en-US" sz="2400" dirty="0"/>
              <a:t>的</a:t>
            </a:r>
            <a:r>
              <a:rPr lang="en-US" altLang="zh-CN" sz="2400" dirty="0"/>
              <a:t>border</a:t>
            </a:r>
            <a:r>
              <a:rPr lang="zh-CN" altLang="en-US" sz="2400" dirty="0"/>
              <a:t>属性可以定义图像边框，同时提供了丰富的样式，如边框的粗细颜色和样式。</a:t>
            </a:r>
            <a:endParaRPr lang="en-US" altLang="zh-CN" sz="2400" dirty="0"/>
          </a:p>
        </p:txBody>
      </p:sp>
      <p:sp>
        <p:nvSpPr>
          <p:cNvPr id="2" name="矩形 1">
            <a:extLst>
              <a:ext uri="{FF2B5EF4-FFF2-40B4-BE49-F238E27FC236}">
                <a16:creationId xmlns:a16="http://schemas.microsoft.com/office/drawing/2014/main" id="{42EB6673-9CD4-7AC2-A23C-CFB59DD64A52}"/>
              </a:ext>
            </a:extLst>
          </p:cNvPr>
          <p:cNvSpPr/>
          <p:nvPr/>
        </p:nvSpPr>
        <p:spPr>
          <a:xfrm>
            <a:off x="510299" y="4661274"/>
            <a:ext cx="5817930"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t>其他属性</a:t>
            </a:r>
            <a:endParaRPr lang="en-US" altLang="zh-CN" sz="2400" dirty="0"/>
          </a:p>
          <a:p>
            <a:pPr>
              <a:spcBef>
                <a:spcPct val="0"/>
              </a:spcBef>
              <a:buClr>
                <a:srgbClr val="006BBC"/>
              </a:buClr>
            </a:pPr>
            <a:r>
              <a:rPr lang="en-US" altLang="zh-CN" sz="2400" dirty="0"/>
              <a:t>     1</a:t>
            </a:r>
            <a:r>
              <a:rPr lang="zh-CN" altLang="en-US" sz="2400" dirty="0"/>
              <a:t>、</a:t>
            </a:r>
            <a:r>
              <a:rPr lang="en-US" altLang="zh-CN" sz="2400" dirty="0"/>
              <a:t>opacity</a:t>
            </a:r>
            <a:r>
              <a:rPr lang="zh-CN" altLang="en-US" sz="2400" dirty="0"/>
              <a:t>，设置图像的不透明度</a:t>
            </a:r>
            <a:endParaRPr lang="en-US" altLang="zh-CN" sz="2400" dirty="0"/>
          </a:p>
          <a:p>
            <a:pPr>
              <a:spcBef>
                <a:spcPct val="0"/>
              </a:spcBef>
              <a:buClr>
                <a:srgbClr val="006BBC"/>
              </a:buClr>
            </a:pPr>
            <a:r>
              <a:rPr lang="en-US" altLang="zh-CN" sz="2400" dirty="0"/>
              <a:t>     2</a:t>
            </a:r>
            <a:r>
              <a:rPr lang="zh-CN" altLang="en-US" sz="2400" dirty="0"/>
              <a:t>、</a:t>
            </a:r>
            <a:r>
              <a:rPr lang="en-US" altLang="zh-CN" sz="2400" dirty="0"/>
              <a:t>border-radius</a:t>
            </a:r>
            <a:r>
              <a:rPr lang="zh-CN" altLang="en-US" sz="2400" dirty="0"/>
              <a:t>，图像圆角样式</a:t>
            </a:r>
            <a:endParaRPr lang="en-US" altLang="zh-CN" sz="2400" dirty="0"/>
          </a:p>
          <a:p>
            <a:pPr>
              <a:spcBef>
                <a:spcPct val="0"/>
              </a:spcBef>
              <a:buClr>
                <a:srgbClr val="006BBC"/>
              </a:buClr>
            </a:pPr>
            <a:r>
              <a:rPr lang="en-US" altLang="zh-CN" sz="2400" dirty="0"/>
              <a:t>     3</a:t>
            </a:r>
            <a:r>
              <a:rPr lang="zh-CN" altLang="en-US" sz="2400" dirty="0"/>
              <a:t>、</a:t>
            </a:r>
            <a:r>
              <a:rPr lang="en-US" altLang="zh-CN" sz="2400" dirty="0"/>
              <a:t>box-shadow  </a:t>
            </a:r>
            <a:r>
              <a:rPr lang="zh-CN" altLang="en-US" sz="2400" dirty="0"/>
              <a:t>定义阴影效果</a:t>
            </a:r>
            <a:endParaRPr lang="en-US" altLang="zh-CN" sz="2400" dirty="0"/>
          </a:p>
        </p:txBody>
      </p:sp>
      <p:pic>
        <p:nvPicPr>
          <p:cNvPr id="4" name="图片 3">
            <a:extLst>
              <a:ext uri="{FF2B5EF4-FFF2-40B4-BE49-F238E27FC236}">
                <a16:creationId xmlns:a16="http://schemas.microsoft.com/office/drawing/2014/main" id="{DD2D712D-94E2-0A8F-8027-435B1A541350}"/>
              </a:ext>
            </a:extLst>
          </p:cNvPr>
          <p:cNvPicPr>
            <a:picLocks noChangeAspect="1"/>
          </p:cNvPicPr>
          <p:nvPr/>
        </p:nvPicPr>
        <p:blipFill>
          <a:blip r:embed="rId3"/>
          <a:stretch>
            <a:fillRect/>
          </a:stretch>
        </p:blipFill>
        <p:spPr>
          <a:xfrm>
            <a:off x="6747500" y="1943342"/>
            <a:ext cx="5184211" cy="4287592"/>
          </a:xfrm>
          <a:prstGeom prst="rect">
            <a:avLst/>
          </a:prstGeom>
        </p:spPr>
      </p:pic>
    </p:spTree>
    <p:extLst>
      <p:ext uri="{BB962C8B-B14F-4D97-AF65-F5344CB8AC3E}">
        <p14:creationId xmlns:p14="http://schemas.microsoft.com/office/powerpoint/2010/main" val="199202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grpSp>
        <p:nvGrpSpPr>
          <p:cNvPr id="20" name="组合 19">
            <a:extLst>
              <a:ext uri="{FF2B5EF4-FFF2-40B4-BE49-F238E27FC236}">
                <a16:creationId xmlns:a16="http://schemas.microsoft.com/office/drawing/2014/main" id="{C26FB153-6A49-1A33-A943-E3AA57E63CE7}"/>
              </a:ext>
            </a:extLst>
          </p:cNvPr>
          <p:cNvGrpSpPr/>
          <p:nvPr/>
        </p:nvGrpSpPr>
        <p:grpSpPr>
          <a:xfrm>
            <a:off x="569867" y="2221616"/>
            <a:ext cx="6288133" cy="3718229"/>
            <a:chOff x="191343" y="2040375"/>
            <a:chExt cx="6696744" cy="3742454"/>
          </a:xfrm>
        </p:grpSpPr>
        <p:sp>
          <p:nvSpPr>
            <p:cNvPr id="22" name="矩形 21">
              <a:extLst>
                <a:ext uri="{FF2B5EF4-FFF2-40B4-BE49-F238E27FC236}">
                  <a16:creationId xmlns:a16="http://schemas.microsoft.com/office/drawing/2014/main" id="{BD12A9D5-6BCF-2403-DE96-C2C5A5555070}"/>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矩形 22">
              <a:extLst>
                <a:ext uri="{FF2B5EF4-FFF2-40B4-BE49-F238E27FC236}">
                  <a16:creationId xmlns:a16="http://schemas.microsoft.com/office/drawing/2014/main" id="{0EC4E08A-9B5C-A506-D382-1525D5810BF2}"/>
                </a:ext>
              </a:extLst>
            </p:cNvPr>
            <p:cNvSpPr/>
            <p:nvPr/>
          </p:nvSpPr>
          <p:spPr>
            <a:xfrm>
              <a:off x="191343" y="5656380"/>
              <a:ext cx="6696744" cy="126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1" name="标题 1">
            <a:extLst>
              <a:ext uri="{FF2B5EF4-FFF2-40B4-BE49-F238E27FC236}">
                <a16:creationId xmlns:a16="http://schemas.microsoft.com/office/drawing/2014/main" id="{63AC6F66-E86A-535F-AEE3-80F2AE3DC730}"/>
              </a:ext>
            </a:extLst>
          </p:cNvPr>
          <p:cNvSpPr txBox="1"/>
          <p:nvPr/>
        </p:nvSpPr>
        <p:spPr>
          <a:xfrm>
            <a:off x="800205" y="2651531"/>
            <a:ext cx="5827456" cy="3225498"/>
          </a:xfrm>
          <a:prstGeom prst="rect">
            <a:avLst/>
          </a:prstGeom>
        </p:spPr>
        <p:txBody>
          <a:bodyP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background-color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设置背景颜色</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background-image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background-repeat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设置背景平铺</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background-attachment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设置背景图像是否固定</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background-position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设置背景图像位置</a:t>
            </a:r>
          </a:p>
          <a:p>
            <a:pPr marL="342900" indent="-342900" algn="l">
              <a:buClr>
                <a:srgbClr val="006BBC"/>
              </a:buClr>
              <a:buFont typeface="Wingdings" panose="05000000000000000000" pitchFamily="2" charset="2"/>
              <a:buChar char="Ø"/>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背景属性的缩写</a:t>
            </a:r>
          </a:p>
        </p:txBody>
      </p:sp>
      <p:sp>
        <p:nvSpPr>
          <p:cNvPr id="24" name="矩形 23">
            <a:extLst>
              <a:ext uri="{FF2B5EF4-FFF2-40B4-BE49-F238E27FC236}">
                <a16:creationId xmlns:a16="http://schemas.microsoft.com/office/drawing/2014/main" id="{03A2F8F1-298B-63A3-BB59-07DB1EE67F92}"/>
              </a:ext>
            </a:extLst>
          </p:cNvPr>
          <p:cNvSpPr/>
          <p:nvPr/>
        </p:nvSpPr>
        <p:spPr>
          <a:xfrm>
            <a:off x="840387" y="1012980"/>
            <a:ext cx="10019815"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buClr>
                <a:srgbClr val="006BBC"/>
              </a:buClr>
            </a:pPr>
            <a:r>
              <a:rPr lang="zh-CN" altLang="en-US" sz="3200" dirty="0">
                <a:solidFill>
                  <a:srgbClr val="FF0000"/>
                </a:solidFill>
                <a:latin typeface="楷体" panose="02010609060101010101" pitchFamily="49" charset="-122"/>
                <a:ea typeface="楷体" panose="02010609060101010101" pitchFamily="49" charset="-122"/>
              </a:rPr>
              <a:t>背景设置可以更好地衬托内容</a:t>
            </a:r>
            <a:endParaRPr lang="en-US" altLang="zh-CN" sz="3200" dirty="0">
              <a:latin typeface="楷体" panose="02010609060101010101" pitchFamily="49" charset="-122"/>
              <a:ea typeface="楷体" panose="02010609060101010101" pitchFamily="49" charset="-122"/>
            </a:endParaRPr>
          </a:p>
        </p:txBody>
      </p:sp>
      <p:pic>
        <p:nvPicPr>
          <p:cNvPr id="31" name="图片 30">
            <a:extLst>
              <a:ext uri="{FF2B5EF4-FFF2-40B4-BE49-F238E27FC236}">
                <a16:creationId xmlns:a16="http://schemas.microsoft.com/office/drawing/2014/main" id="{9B4C74CA-AF91-A0E6-4787-C1D072238822}"/>
              </a:ext>
            </a:extLst>
          </p:cNvPr>
          <p:cNvPicPr>
            <a:picLocks noChangeAspect="1"/>
          </p:cNvPicPr>
          <p:nvPr/>
        </p:nvPicPr>
        <p:blipFill>
          <a:blip r:embed="rId3"/>
          <a:stretch>
            <a:fillRect/>
          </a:stretch>
        </p:blipFill>
        <p:spPr>
          <a:xfrm>
            <a:off x="6966856" y="2221616"/>
            <a:ext cx="5081580" cy="3718229"/>
          </a:xfrm>
          <a:prstGeom prst="rect">
            <a:avLst/>
          </a:prstGeom>
        </p:spPr>
      </p:pic>
    </p:spTree>
    <p:extLst>
      <p:ext uri="{BB962C8B-B14F-4D97-AF65-F5344CB8AC3E}">
        <p14:creationId xmlns:p14="http://schemas.microsoft.com/office/powerpoint/2010/main" val="3574704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2" name="矩形 1">
            <a:extLst>
              <a:ext uri="{FF2B5EF4-FFF2-40B4-BE49-F238E27FC236}">
                <a16:creationId xmlns:a16="http://schemas.microsoft.com/office/drawing/2014/main" id="{31D9B338-557B-2CA4-AE6C-0B3A6E8FA6C0}"/>
              </a:ext>
            </a:extLst>
          </p:cNvPr>
          <p:cNvSpPr/>
          <p:nvPr/>
        </p:nvSpPr>
        <p:spPr>
          <a:xfrm>
            <a:off x="1039040" y="861013"/>
            <a:ext cx="10167708" cy="113024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background-attachment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属性用于指定背景图像是固定在屏幕上的，还是随着它所在的元素而滚动的。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41E51274-7047-C169-2327-F76B9A1122A6}"/>
              </a:ext>
            </a:extLst>
          </p:cNvPr>
          <p:cNvSpPr/>
          <p:nvPr/>
        </p:nvSpPr>
        <p:spPr>
          <a:xfrm>
            <a:off x="985252" y="1876676"/>
            <a:ext cx="10028754" cy="16842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属性值：</a:t>
            </a:r>
          </a:p>
          <a:p>
            <a:pPr>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scroll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是默认值，表示图像会跟随页面滚动</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fixed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表示图像是固定在屏幕上的</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 name="组合 3">
            <a:extLst>
              <a:ext uri="{FF2B5EF4-FFF2-40B4-BE49-F238E27FC236}">
                <a16:creationId xmlns:a16="http://schemas.microsoft.com/office/drawing/2014/main" id="{B9B7FDAE-945F-8773-D826-522AE091505E}"/>
              </a:ext>
            </a:extLst>
          </p:cNvPr>
          <p:cNvGrpSpPr/>
          <p:nvPr/>
        </p:nvGrpSpPr>
        <p:grpSpPr>
          <a:xfrm>
            <a:off x="1411466" y="3769936"/>
            <a:ext cx="9737225" cy="2524595"/>
            <a:chOff x="1865014" y="1950666"/>
            <a:chExt cx="8546471" cy="3025406"/>
          </a:xfrm>
        </p:grpSpPr>
        <p:sp>
          <p:nvSpPr>
            <p:cNvPr id="5" name="矩形: 圆角 4">
              <a:extLst>
                <a:ext uri="{FF2B5EF4-FFF2-40B4-BE49-F238E27FC236}">
                  <a16:creationId xmlns:a16="http://schemas.microsoft.com/office/drawing/2014/main" id="{BE8049D1-FE79-66BE-D26C-EAF261DB99D7}"/>
                </a:ext>
              </a:extLst>
            </p:cNvPr>
            <p:cNvSpPr/>
            <p:nvPr/>
          </p:nvSpPr>
          <p:spPr>
            <a:xfrm>
              <a:off x="1865014" y="1950666"/>
              <a:ext cx="8546471" cy="3025406"/>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5C0D7D77-2ECC-F20B-EB6F-CAF401E6F9BC}"/>
                </a:ext>
              </a:extLst>
            </p:cNvPr>
            <p:cNvSpPr/>
            <p:nvPr/>
          </p:nvSpPr>
          <p:spPr>
            <a:xfrm>
              <a:off x="3400178" y="2572480"/>
              <a:ext cx="5476141" cy="232363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mn-ea"/>
                </a:rPr>
                <a:t>body {</a:t>
              </a:r>
            </a:p>
            <a:p>
              <a:r>
                <a:rPr lang="en-US" altLang="zh-CN" sz="2400" dirty="0">
                  <a:latin typeface="+mn-ea"/>
                </a:rPr>
                <a:t>	background-image: </a:t>
              </a:r>
              <a:r>
                <a:rPr lang="en-US" altLang="zh-CN" sz="2400" dirty="0" err="1">
                  <a:latin typeface="+mn-ea"/>
                </a:rPr>
                <a:t>url</a:t>
              </a:r>
              <a:r>
                <a:rPr lang="en-US" altLang="zh-CN" sz="2400" dirty="0">
                  <a:latin typeface="+mn-ea"/>
                </a:rPr>
                <a:t>("bg.gif");</a:t>
              </a:r>
            </a:p>
            <a:p>
              <a:r>
                <a:rPr lang="en-US" altLang="zh-CN" sz="2400" dirty="0">
                  <a:latin typeface="+mn-ea"/>
                </a:rPr>
                <a:t>	background-repeat: no-repeat;</a:t>
              </a:r>
            </a:p>
            <a:p>
              <a:r>
                <a:rPr lang="en-US" altLang="zh-CN" sz="2400" dirty="0">
                  <a:latin typeface="+mn-ea"/>
                </a:rPr>
                <a:t>            </a:t>
              </a:r>
              <a:r>
                <a:rPr lang="en-US" altLang="zh-CN" sz="2400" dirty="0">
                  <a:solidFill>
                    <a:srgbClr val="FF0000"/>
                  </a:solidFill>
                  <a:latin typeface="+mn-ea"/>
                </a:rPr>
                <a:t>background-attachment: fixed</a:t>
              </a:r>
              <a:r>
                <a:rPr lang="en-US" altLang="zh-CN" sz="2400" dirty="0">
                  <a:latin typeface="+mn-ea"/>
                </a:rPr>
                <a:t>;</a:t>
              </a:r>
            </a:p>
            <a:p>
              <a:r>
                <a:rPr lang="en-US" altLang="zh-CN" sz="2400" dirty="0">
                  <a:latin typeface="+mn-ea"/>
                </a:rPr>
                <a:t>  }</a:t>
              </a:r>
            </a:p>
          </p:txBody>
        </p:sp>
      </p:grpSp>
    </p:spTree>
    <p:extLst>
      <p:ext uri="{BB962C8B-B14F-4D97-AF65-F5344CB8AC3E}">
        <p14:creationId xmlns:p14="http://schemas.microsoft.com/office/powerpoint/2010/main" val="101229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7" name="矩形 6">
            <a:extLst>
              <a:ext uri="{FF2B5EF4-FFF2-40B4-BE49-F238E27FC236}">
                <a16:creationId xmlns:a16="http://schemas.microsoft.com/office/drawing/2014/main" id="{9FB1F9C1-09B6-97D3-A436-CF9CC288DCDB}"/>
              </a:ext>
            </a:extLst>
          </p:cNvPr>
          <p:cNvSpPr/>
          <p:nvPr/>
        </p:nvSpPr>
        <p:spPr>
          <a:xfrm>
            <a:off x="729432" y="1021689"/>
            <a:ext cx="9444625"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background-position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属性值：可以是以百分比或固定单位（比如像素、厘米等）；也可以是“</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top”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bottom”</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center”</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left”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right”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这些值。</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TextBox 5">
            <a:extLst>
              <a:ext uri="{FF2B5EF4-FFF2-40B4-BE49-F238E27FC236}">
                <a16:creationId xmlns:a16="http://schemas.microsoft.com/office/drawing/2014/main" id="{7F39FCA3-DE9A-6CAE-9783-F68DE5BCEE65}"/>
              </a:ext>
            </a:extLst>
          </p:cNvPr>
          <p:cNvSpPr txBox="1"/>
          <p:nvPr/>
        </p:nvSpPr>
        <p:spPr>
          <a:xfrm>
            <a:off x="1659295" y="2748588"/>
            <a:ext cx="9108217" cy="1200329"/>
          </a:xfrm>
          <a:prstGeom prst="rect">
            <a:avLst/>
          </a:prstGeom>
          <a:solidFill>
            <a:srgbClr val="C6D9F1"/>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100px 200px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 </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表示背景图像将被放置在位于距浏览器窗口左边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100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像素、顶部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200</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像素处。</a:t>
            </a:r>
          </a:p>
        </p:txBody>
      </p:sp>
      <p:sp>
        <p:nvSpPr>
          <p:cNvPr id="9" name="TextBox 6">
            <a:extLst>
              <a:ext uri="{FF2B5EF4-FFF2-40B4-BE49-F238E27FC236}">
                <a16:creationId xmlns:a16="http://schemas.microsoft.com/office/drawing/2014/main" id="{31511BE6-3670-E944-C366-D8E9A8C31A7D}"/>
              </a:ext>
            </a:extLst>
          </p:cNvPr>
          <p:cNvSpPr txBox="1"/>
          <p:nvPr/>
        </p:nvSpPr>
        <p:spPr>
          <a:xfrm>
            <a:off x="1659295" y="4104146"/>
            <a:ext cx="9108217" cy="830997"/>
          </a:xfrm>
          <a:prstGeom prst="rect">
            <a:avLst/>
          </a:prstGeom>
          <a:solidFill>
            <a:srgbClr val="C3E7FA"/>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50% 25%</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 </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表示图像被放置在页面内水平居中、离顶部四分之一处。</a:t>
            </a:r>
          </a:p>
        </p:txBody>
      </p:sp>
      <p:sp>
        <p:nvSpPr>
          <p:cNvPr id="10" name="TextBox 7">
            <a:extLst>
              <a:ext uri="{FF2B5EF4-FFF2-40B4-BE49-F238E27FC236}">
                <a16:creationId xmlns:a16="http://schemas.microsoft.com/office/drawing/2014/main" id="{7A9CFE1C-7435-65EB-F602-098302594E14}"/>
              </a:ext>
            </a:extLst>
          </p:cNvPr>
          <p:cNvSpPr txBox="1"/>
          <p:nvPr/>
        </p:nvSpPr>
        <p:spPr>
          <a:xfrm>
            <a:off x="1648022" y="5367525"/>
            <a:ext cx="9119489" cy="830997"/>
          </a:xfrm>
          <a:prstGeom prst="rect">
            <a:avLst/>
          </a:prstGeom>
          <a:solidFill>
            <a:srgbClr val="FFF2C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background-position: top right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a:t>
            </a:r>
          </a:p>
          <a:p>
            <a:r>
              <a:rPr lang="zh-CN" altLang="en-US" sz="2400" dirty="0">
                <a:latin typeface="Times New Roman" panose="02020603050405020304" pitchFamily="18" charset="0"/>
                <a:ea typeface="楷体" panose="02010609060101010101" pitchFamily="49" charset="-122"/>
                <a:cs typeface="Times New Roman" panose="02020603050405020304" pitchFamily="18" charset="0"/>
                <a:sym typeface="微软雅黑" panose="020B0503020204020204" charset="-122"/>
              </a:rPr>
              <a:t>表示图像被放置在页面的右上角。</a:t>
            </a:r>
          </a:p>
        </p:txBody>
      </p:sp>
    </p:spTree>
    <p:extLst>
      <p:ext uri="{BB962C8B-B14F-4D97-AF65-F5344CB8AC3E}">
        <p14:creationId xmlns:p14="http://schemas.microsoft.com/office/powerpoint/2010/main" val="1621183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pic>
        <p:nvPicPr>
          <p:cNvPr id="2" name="Picture 2">
            <a:extLst>
              <a:ext uri="{FF2B5EF4-FFF2-40B4-BE49-F238E27FC236}">
                <a16:creationId xmlns:a16="http://schemas.microsoft.com/office/drawing/2014/main" id="{E22A2C9D-6388-3E4C-1B0F-69A7FE533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889" y="2602388"/>
            <a:ext cx="2556474" cy="3306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1">
            <a:extLst>
              <a:ext uri="{FF2B5EF4-FFF2-40B4-BE49-F238E27FC236}">
                <a16:creationId xmlns:a16="http://schemas.microsoft.com/office/drawing/2014/main" id="{C0993CF5-635C-6BB9-5D1F-D9FB9E308993}"/>
              </a:ext>
            </a:extLst>
          </p:cNvPr>
          <p:cNvGrpSpPr/>
          <p:nvPr/>
        </p:nvGrpSpPr>
        <p:grpSpPr>
          <a:xfrm>
            <a:off x="4293453" y="3064669"/>
            <a:ext cx="708260" cy="708260"/>
            <a:chOff x="750627" y="1364776"/>
            <a:chExt cx="1719618" cy="1719618"/>
          </a:xfrm>
        </p:grpSpPr>
        <p:sp>
          <p:nvSpPr>
            <p:cNvPr id="21" name="椭圆 20">
              <a:extLst>
                <a:ext uri="{FF2B5EF4-FFF2-40B4-BE49-F238E27FC236}">
                  <a16:creationId xmlns:a16="http://schemas.microsoft.com/office/drawing/2014/main" id="{1FA9B92F-4A82-287A-AB2B-FD68969D2285}"/>
                </a:ext>
              </a:extLst>
            </p:cNvPr>
            <p:cNvSpPr/>
            <p:nvPr/>
          </p:nvSpPr>
          <p:spPr>
            <a:xfrm>
              <a:off x="750627" y="1364776"/>
              <a:ext cx="1719618" cy="1719618"/>
            </a:xfrm>
            <a:prstGeom prst="ellipse">
              <a:avLst/>
            </a:prstGeom>
            <a:solidFill>
              <a:srgbClr val="006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22" name="Oval 3">
              <a:extLst>
                <a:ext uri="{FF2B5EF4-FFF2-40B4-BE49-F238E27FC236}">
                  <a16:creationId xmlns:a16="http://schemas.microsoft.com/office/drawing/2014/main" id="{C47F37C3-4725-4D11-4594-42B55A2DACEF}"/>
                </a:ext>
              </a:extLst>
            </p:cNvPr>
            <p:cNvSpPr/>
            <p:nvPr/>
          </p:nvSpPr>
          <p:spPr>
            <a:xfrm>
              <a:off x="1200746" y="1801504"/>
              <a:ext cx="819378" cy="846162"/>
            </a:xfrm>
            <a:custGeom>
              <a:avLst/>
              <a:gdLst>
                <a:gd name="connsiteX0" fmla="*/ 291443 w 582734"/>
                <a:gd name="connsiteY0" fmla="*/ 254983 h 601782"/>
                <a:gd name="connsiteX1" fmla="*/ 245350 w 582734"/>
                <a:gd name="connsiteY1" fmla="*/ 300966 h 601782"/>
                <a:gd name="connsiteX2" fmla="*/ 291443 w 582734"/>
                <a:gd name="connsiteY2" fmla="*/ 346800 h 601782"/>
                <a:gd name="connsiteX3" fmla="*/ 337385 w 582734"/>
                <a:gd name="connsiteY3" fmla="*/ 300966 h 601782"/>
                <a:gd name="connsiteX4" fmla="*/ 291443 w 582734"/>
                <a:gd name="connsiteY4" fmla="*/ 254983 h 601782"/>
                <a:gd name="connsiteX5" fmla="*/ 291443 w 582734"/>
                <a:gd name="connsiteY5" fmla="*/ 226374 h 601782"/>
                <a:gd name="connsiteX6" fmla="*/ 366061 w 582734"/>
                <a:gd name="connsiteY6" fmla="*/ 300966 h 601782"/>
                <a:gd name="connsiteX7" fmla="*/ 291443 w 582734"/>
                <a:gd name="connsiteY7" fmla="*/ 375408 h 601782"/>
                <a:gd name="connsiteX8" fmla="*/ 216674 w 582734"/>
                <a:gd name="connsiteY8" fmla="*/ 300966 h 601782"/>
                <a:gd name="connsiteX9" fmla="*/ 291443 w 582734"/>
                <a:gd name="connsiteY9" fmla="*/ 226374 h 601782"/>
                <a:gd name="connsiteX10" fmla="*/ 248975 w 582734"/>
                <a:gd name="connsiteY10" fmla="*/ 28613 h 601782"/>
                <a:gd name="connsiteX11" fmla="*/ 248975 w 582734"/>
                <a:gd name="connsiteY11" fmla="*/ 78050 h 601782"/>
                <a:gd name="connsiteX12" fmla="*/ 238170 w 582734"/>
                <a:gd name="connsiteY12" fmla="*/ 91982 h 601782"/>
                <a:gd name="connsiteX13" fmla="*/ 136728 w 582734"/>
                <a:gd name="connsiteY13" fmla="*/ 150408 h 601782"/>
                <a:gd name="connsiteX14" fmla="*/ 119321 w 582734"/>
                <a:gd name="connsiteY14" fmla="*/ 152805 h 601782"/>
                <a:gd name="connsiteX15" fmla="*/ 76403 w 582734"/>
                <a:gd name="connsiteY15" fmla="*/ 128086 h 601782"/>
                <a:gd name="connsiteX16" fmla="*/ 33936 w 582734"/>
                <a:gd name="connsiteY16" fmla="*/ 201493 h 601782"/>
                <a:gd name="connsiteX17" fmla="*/ 76854 w 582734"/>
                <a:gd name="connsiteY17" fmla="*/ 226211 h 601782"/>
                <a:gd name="connsiteX18" fmla="*/ 83456 w 582734"/>
                <a:gd name="connsiteY18" fmla="*/ 242541 h 601782"/>
                <a:gd name="connsiteX19" fmla="*/ 75503 w 582734"/>
                <a:gd name="connsiteY19" fmla="*/ 300966 h 601782"/>
                <a:gd name="connsiteX20" fmla="*/ 83456 w 582734"/>
                <a:gd name="connsiteY20" fmla="*/ 359392 h 601782"/>
                <a:gd name="connsiteX21" fmla="*/ 76854 w 582734"/>
                <a:gd name="connsiteY21" fmla="*/ 375571 h 601782"/>
                <a:gd name="connsiteX22" fmla="*/ 33936 w 582734"/>
                <a:gd name="connsiteY22" fmla="*/ 400289 h 601782"/>
                <a:gd name="connsiteX23" fmla="*/ 76403 w 582734"/>
                <a:gd name="connsiteY23" fmla="*/ 473696 h 601782"/>
                <a:gd name="connsiteX24" fmla="*/ 116770 w 582734"/>
                <a:gd name="connsiteY24" fmla="*/ 450475 h 601782"/>
                <a:gd name="connsiteX25" fmla="*/ 186699 w 582734"/>
                <a:gd name="connsiteY25" fmla="*/ 380814 h 601782"/>
                <a:gd name="connsiteX26" fmla="*/ 206957 w 582734"/>
                <a:gd name="connsiteY26" fmla="*/ 380814 h 601782"/>
                <a:gd name="connsiteX27" fmla="*/ 206957 w 582734"/>
                <a:gd name="connsiteY27" fmla="*/ 401038 h 601782"/>
                <a:gd name="connsiteX28" fmla="*/ 146782 w 582734"/>
                <a:gd name="connsiteY28" fmla="*/ 460962 h 601782"/>
                <a:gd name="connsiteX29" fmla="*/ 231717 w 582734"/>
                <a:gd name="connsiteY29" fmla="*/ 508152 h 601782"/>
                <a:gd name="connsiteX30" fmla="*/ 296544 w 582734"/>
                <a:gd name="connsiteY30" fmla="*/ 443434 h 601782"/>
                <a:gd name="connsiteX31" fmla="*/ 316803 w 582734"/>
                <a:gd name="connsiteY31" fmla="*/ 443434 h 601782"/>
                <a:gd name="connsiteX32" fmla="*/ 316803 w 582734"/>
                <a:gd name="connsiteY32" fmla="*/ 463659 h 601782"/>
                <a:gd name="connsiteX33" fmla="*/ 248975 w 582734"/>
                <a:gd name="connsiteY33" fmla="*/ 531372 h 601782"/>
                <a:gd name="connsiteX34" fmla="*/ 248975 w 582734"/>
                <a:gd name="connsiteY34" fmla="*/ 573169 h 601782"/>
                <a:gd name="connsiteX35" fmla="*/ 333910 w 582734"/>
                <a:gd name="connsiteY35" fmla="*/ 573169 h 601782"/>
                <a:gd name="connsiteX36" fmla="*/ 333910 w 582734"/>
                <a:gd name="connsiteY36" fmla="*/ 523732 h 601782"/>
                <a:gd name="connsiteX37" fmla="*/ 344714 w 582734"/>
                <a:gd name="connsiteY37" fmla="*/ 509800 h 601782"/>
                <a:gd name="connsiteX38" fmla="*/ 446006 w 582734"/>
                <a:gd name="connsiteY38" fmla="*/ 451374 h 601782"/>
                <a:gd name="connsiteX39" fmla="*/ 463413 w 582734"/>
                <a:gd name="connsiteY39" fmla="*/ 448977 h 601782"/>
                <a:gd name="connsiteX40" fmla="*/ 506331 w 582734"/>
                <a:gd name="connsiteY40" fmla="*/ 473696 h 601782"/>
                <a:gd name="connsiteX41" fmla="*/ 548798 w 582734"/>
                <a:gd name="connsiteY41" fmla="*/ 400289 h 601782"/>
                <a:gd name="connsiteX42" fmla="*/ 505880 w 582734"/>
                <a:gd name="connsiteY42" fmla="*/ 375571 h 601782"/>
                <a:gd name="connsiteX43" fmla="*/ 499278 w 582734"/>
                <a:gd name="connsiteY43" fmla="*/ 359392 h 601782"/>
                <a:gd name="connsiteX44" fmla="*/ 507381 w 582734"/>
                <a:gd name="connsiteY44" fmla="*/ 300966 h 601782"/>
                <a:gd name="connsiteX45" fmla="*/ 499278 w 582734"/>
                <a:gd name="connsiteY45" fmla="*/ 242391 h 601782"/>
                <a:gd name="connsiteX46" fmla="*/ 505880 w 582734"/>
                <a:gd name="connsiteY46" fmla="*/ 226211 h 601782"/>
                <a:gd name="connsiteX47" fmla="*/ 548798 w 582734"/>
                <a:gd name="connsiteY47" fmla="*/ 201493 h 601782"/>
                <a:gd name="connsiteX48" fmla="*/ 506331 w 582734"/>
                <a:gd name="connsiteY48" fmla="*/ 128086 h 601782"/>
                <a:gd name="connsiteX49" fmla="*/ 463413 w 582734"/>
                <a:gd name="connsiteY49" fmla="*/ 152805 h 601782"/>
                <a:gd name="connsiteX50" fmla="*/ 446006 w 582734"/>
                <a:gd name="connsiteY50" fmla="*/ 150408 h 601782"/>
                <a:gd name="connsiteX51" fmla="*/ 344714 w 582734"/>
                <a:gd name="connsiteY51" fmla="*/ 91982 h 601782"/>
                <a:gd name="connsiteX52" fmla="*/ 333910 w 582734"/>
                <a:gd name="connsiteY52" fmla="*/ 78050 h 601782"/>
                <a:gd name="connsiteX53" fmla="*/ 333910 w 582734"/>
                <a:gd name="connsiteY53" fmla="*/ 28613 h 601782"/>
                <a:gd name="connsiteX54" fmla="*/ 234569 w 582734"/>
                <a:gd name="connsiteY54" fmla="*/ 0 h 601782"/>
                <a:gd name="connsiteX55" fmla="*/ 348165 w 582734"/>
                <a:gd name="connsiteY55" fmla="*/ 0 h 601782"/>
                <a:gd name="connsiteX56" fmla="*/ 362571 w 582734"/>
                <a:gd name="connsiteY56" fmla="*/ 14381 h 601782"/>
                <a:gd name="connsiteX57" fmla="*/ 362571 w 582734"/>
                <a:gd name="connsiteY57" fmla="*/ 67264 h 601782"/>
                <a:gd name="connsiteX58" fmla="*/ 458461 w 582734"/>
                <a:gd name="connsiteY58" fmla="*/ 122543 h 601782"/>
                <a:gd name="connsiteX59" fmla="*/ 504380 w 582734"/>
                <a:gd name="connsiteY59" fmla="*/ 96177 h 601782"/>
                <a:gd name="connsiteX60" fmla="*/ 515334 w 582734"/>
                <a:gd name="connsiteY60" fmla="*/ 94679 h 601782"/>
                <a:gd name="connsiteX61" fmla="*/ 524038 w 582734"/>
                <a:gd name="connsiteY61" fmla="*/ 101420 h 601782"/>
                <a:gd name="connsiteX62" fmla="*/ 580761 w 582734"/>
                <a:gd name="connsiteY62" fmla="*/ 199545 h 601782"/>
                <a:gd name="connsiteX63" fmla="*/ 575509 w 582734"/>
                <a:gd name="connsiteY63" fmla="*/ 219170 h 601782"/>
                <a:gd name="connsiteX64" fmla="*/ 529740 w 582734"/>
                <a:gd name="connsiteY64" fmla="*/ 245537 h 601782"/>
                <a:gd name="connsiteX65" fmla="*/ 536043 w 582734"/>
                <a:gd name="connsiteY65" fmla="*/ 300966 h 601782"/>
                <a:gd name="connsiteX66" fmla="*/ 529740 w 582734"/>
                <a:gd name="connsiteY66" fmla="*/ 356246 h 601782"/>
                <a:gd name="connsiteX67" fmla="*/ 575509 w 582734"/>
                <a:gd name="connsiteY67" fmla="*/ 382762 h 601782"/>
                <a:gd name="connsiteX68" fmla="*/ 580761 w 582734"/>
                <a:gd name="connsiteY68" fmla="*/ 402237 h 601782"/>
                <a:gd name="connsiteX69" fmla="*/ 524038 w 582734"/>
                <a:gd name="connsiteY69" fmla="*/ 500511 h 601782"/>
                <a:gd name="connsiteX70" fmla="*/ 515334 w 582734"/>
                <a:gd name="connsiteY70" fmla="*/ 507103 h 601782"/>
                <a:gd name="connsiteX71" fmla="*/ 504380 w 582734"/>
                <a:gd name="connsiteY71" fmla="*/ 505755 h 601782"/>
                <a:gd name="connsiteX72" fmla="*/ 458461 w 582734"/>
                <a:gd name="connsiteY72" fmla="*/ 479239 h 601782"/>
                <a:gd name="connsiteX73" fmla="*/ 362571 w 582734"/>
                <a:gd name="connsiteY73" fmla="*/ 534668 h 601782"/>
                <a:gd name="connsiteX74" fmla="*/ 362571 w 582734"/>
                <a:gd name="connsiteY74" fmla="*/ 587550 h 601782"/>
                <a:gd name="connsiteX75" fmla="*/ 348165 w 582734"/>
                <a:gd name="connsiteY75" fmla="*/ 601782 h 601782"/>
                <a:gd name="connsiteX76" fmla="*/ 234569 w 582734"/>
                <a:gd name="connsiteY76" fmla="*/ 601782 h 601782"/>
                <a:gd name="connsiteX77" fmla="*/ 220313 w 582734"/>
                <a:gd name="connsiteY77" fmla="*/ 587550 h 601782"/>
                <a:gd name="connsiteX78" fmla="*/ 220313 w 582734"/>
                <a:gd name="connsiteY78" fmla="*/ 534668 h 601782"/>
                <a:gd name="connsiteX79" fmla="*/ 124273 w 582734"/>
                <a:gd name="connsiteY79" fmla="*/ 479239 h 601782"/>
                <a:gd name="connsiteX80" fmla="*/ 78354 w 582734"/>
                <a:gd name="connsiteY80" fmla="*/ 505755 h 601782"/>
                <a:gd name="connsiteX81" fmla="*/ 67400 w 582734"/>
                <a:gd name="connsiteY81" fmla="*/ 507103 h 601782"/>
                <a:gd name="connsiteX82" fmla="*/ 58696 w 582734"/>
                <a:gd name="connsiteY82" fmla="*/ 500511 h 601782"/>
                <a:gd name="connsiteX83" fmla="*/ 1973 w 582734"/>
                <a:gd name="connsiteY83" fmla="*/ 402237 h 601782"/>
                <a:gd name="connsiteX84" fmla="*/ 7225 w 582734"/>
                <a:gd name="connsiteY84" fmla="*/ 382762 h 601782"/>
                <a:gd name="connsiteX85" fmla="*/ 53144 w 582734"/>
                <a:gd name="connsiteY85" fmla="*/ 356246 h 601782"/>
                <a:gd name="connsiteX86" fmla="*/ 46691 w 582734"/>
                <a:gd name="connsiteY86" fmla="*/ 300966 h 601782"/>
                <a:gd name="connsiteX87" fmla="*/ 53144 w 582734"/>
                <a:gd name="connsiteY87" fmla="*/ 245537 h 601782"/>
                <a:gd name="connsiteX88" fmla="*/ 7225 w 582734"/>
                <a:gd name="connsiteY88" fmla="*/ 219170 h 601782"/>
                <a:gd name="connsiteX89" fmla="*/ 1973 w 582734"/>
                <a:gd name="connsiteY89" fmla="*/ 199545 h 601782"/>
                <a:gd name="connsiteX90" fmla="*/ 58696 w 582734"/>
                <a:gd name="connsiteY90" fmla="*/ 101420 h 601782"/>
                <a:gd name="connsiteX91" fmla="*/ 67400 w 582734"/>
                <a:gd name="connsiteY91" fmla="*/ 94679 h 601782"/>
                <a:gd name="connsiteX92" fmla="*/ 78354 w 582734"/>
                <a:gd name="connsiteY92" fmla="*/ 96177 h 601782"/>
                <a:gd name="connsiteX93" fmla="*/ 124273 w 582734"/>
                <a:gd name="connsiteY93" fmla="*/ 122543 h 601782"/>
                <a:gd name="connsiteX94" fmla="*/ 220313 w 582734"/>
                <a:gd name="connsiteY94" fmla="*/ 67264 h 601782"/>
                <a:gd name="connsiteX95" fmla="*/ 220313 w 582734"/>
                <a:gd name="connsiteY95" fmla="*/ 14381 h 601782"/>
                <a:gd name="connsiteX96" fmla="*/ 234569 w 582734"/>
                <a:gd name="connsiteY96" fmla="*/ 0 h 60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82734" h="601782">
                  <a:moveTo>
                    <a:pt x="291443" y="254983"/>
                  </a:moveTo>
                  <a:cubicBezTo>
                    <a:pt x="266069" y="254983"/>
                    <a:pt x="245350" y="275653"/>
                    <a:pt x="245350" y="300966"/>
                  </a:cubicBezTo>
                  <a:cubicBezTo>
                    <a:pt x="245350" y="326279"/>
                    <a:pt x="266069" y="346800"/>
                    <a:pt x="291443" y="346800"/>
                  </a:cubicBezTo>
                  <a:cubicBezTo>
                    <a:pt x="316816" y="346800"/>
                    <a:pt x="337385" y="326279"/>
                    <a:pt x="337385" y="300966"/>
                  </a:cubicBezTo>
                  <a:cubicBezTo>
                    <a:pt x="337385" y="275653"/>
                    <a:pt x="316816" y="254983"/>
                    <a:pt x="291443" y="254983"/>
                  </a:cubicBezTo>
                  <a:close/>
                  <a:moveTo>
                    <a:pt x="291443" y="226374"/>
                  </a:moveTo>
                  <a:cubicBezTo>
                    <a:pt x="332580" y="226374"/>
                    <a:pt x="366061" y="259776"/>
                    <a:pt x="366061" y="300966"/>
                  </a:cubicBezTo>
                  <a:cubicBezTo>
                    <a:pt x="366061" y="342007"/>
                    <a:pt x="332580" y="375408"/>
                    <a:pt x="291443" y="375408"/>
                  </a:cubicBezTo>
                  <a:cubicBezTo>
                    <a:pt x="250155" y="375408"/>
                    <a:pt x="216674" y="342007"/>
                    <a:pt x="216674" y="300966"/>
                  </a:cubicBezTo>
                  <a:cubicBezTo>
                    <a:pt x="216674" y="259776"/>
                    <a:pt x="250155" y="226374"/>
                    <a:pt x="291443" y="226374"/>
                  </a:cubicBezTo>
                  <a:close/>
                  <a:moveTo>
                    <a:pt x="248975" y="28613"/>
                  </a:moveTo>
                  <a:lnTo>
                    <a:pt x="248975" y="78050"/>
                  </a:lnTo>
                  <a:cubicBezTo>
                    <a:pt x="248975" y="84642"/>
                    <a:pt x="244473" y="90334"/>
                    <a:pt x="238170" y="91982"/>
                  </a:cubicBezTo>
                  <a:cubicBezTo>
                    <a:pt x="199754" y="101720"/>
                    <a:pt x="164640" y="121944"/>
                    <a:pt x="136728" y="150408"/>
                  </a:cubicBezTo>
                  <a:cubicBezTo>
                    <a:pt x="132226" y="155052"/>
                    <a:pt x="125023" y="156101"/>
                    <a:pt x="119321" y="152805"/>
                  </a:cubicBezTo>
                  <a:lnTo>
                    <a:pt x="76403" y="128086"/>
                  </a:lnTo>
                  <a:lnTo>
                    <a:pt x="33936" y="201493"/>
                  </a:lnTo>
                  <a:lnTo>
                    <a:pt x="76854" y="226211"/>
                  </a:lnTo>
                  <a:cubicBezTo>
                    <a:pt x="82556" y="229507"/>
                    <a:pt x="85257" y="236099"/>
                    <a:pt x="83456" y="242541"/>
                  </a:cubicBezTo>
                  <a:cubicBezTo>
                    <a:pt x="78204" y="261417"/>
                    <a:pt x="75503" y="281042"/>
                    <a:pt x="75503" y="300966"/>
                  </a:cubicBezTo>
                  <a:cubicBezTo>
                    <a:pt x="75503" y="320741"/>
                    <a:pt x="78204" y="340366"/>
                    <a:pt x="83456" y="359392"/>
                  </a:cubicBezTo>
                  <a:cubicBezTo>
                    <a:pt x="85257" y="365684"/>
                    <a:pt x="82556" y="372425"/>
                    <a:pt x="76854" y="375571"/>
                  </a:cubicBezTo>
                  <a:lnTo>
                    <a:pt x="33936" y="400289"/>
                  </a:lnTo>
                  <a:lnTo>
                    <a:pt x="76403" y="473696"/>
                  </a:lnTo>
                  <a:lnTo>
                    <a:pt x="116770" y="450475"/>
                  </a:lnTo>
                  <a:lnTo>
                    <a:pt x="186699" y="380814"/>
                  </a:lnTo>
                  <a:cubicBezTo>
                    <a:pt x="192251" y="375122"/>
                    <a:pt x="201405" y="375122"/>
                    <a:pt x="206957" y="380814"/>
                  </a:cubicBezTo>
                  <a:cubicBezTo>
                    <a:pt x="212509" y="386357"/>
                    <a:pt x="212509" y="395346"/>
                    <a:pt x="206957" y="401038"/>
                  </a:cubicBezTo>
                  <a:lnTo>
                    <a:pt x="146782" y="460962"/>
                  </a:lnTo>
                  <a:cubicBezTo>
                    <a:pt x="171242" y="482984"/>
                    <a:pt x="200204" y="499163"/>
                    <a:pt x="231717" y="508152"/>
                  </a:cubicBezTo>
                  <a:lnTo>
                    <a:pt x="296544" y="443434"/>
                  </a:lnTo>
                  <a:cubicBezTo>
                    <a:pt x="302096" y="437891"/>
                    <a:pt x="311250" y="437891"/>
                    <a:pt x="316803" y="443434"/>
                  </a:cubicBezTo>
                  <a:cubicBezTo>
                    <a:pt x="322355" y="448977"/>
                    <a:pt x="322355" y="458116"/>
                    <a:pt x="316803" y="463659"/>
                  </a:cubicBezTo>
                  <a:lnTo>
                    <a:pt x="248975" y="531372"/>
                  </a:lnTo>
                  <a:lnTo>
                    <a:pt x="248975" y="573169"/>
                  </a:lnTo>
                  <a:lnTo>
                    <a:pt x="333910" y="573169"/>
                  </a:lnTo>
                  <a:lnTo>
                    <a:pt x="333910" y="523732"/>
                  </a:lnTo>
                  <a:cubicBezTo>
                    <a:pt x="333910" y="517140"/>
                    <a:pt x="338261" y="511448"/>
                    <a:pt x="344714" y="509800"/>
                  </a:cubicBezTo>
                  <a:cubicBezTo>
                    <a:pt x="383130" y="500212"/>
                    <a:pt x="418094" y="479988"/>
                    <a:pt x="446006" y="451374"/>
                  </a:cubicBezTo>
                  <a:cubicBezTo>
                    <a:pt x="450508" y="446730"/>
                    <a:pt x="457711" y="445681"/>
                    <a:pt x="463413" y="448977"/>
                  </a:cubicBezTo>
                  <a:lnTo>
                    <a:pt x="506331" y="473696"/>
                  </a:lnTo>
                  <a:lnTo>
                    <a:pt x="548798" y="400289"/>
                  </a:lnTo>
                  <a:lnTo>
                    <a:pt x="505880" y="375571"/>
                  </a:lnTo>
                  <a:cubicBezTo>
                    <a:pt x="500178" y="372425"/>
                    <a:pt x="497477" y="365684"/>
                    <a:pt x="499278" y="359392"/>
                  </a:cubicBezTo>
                  <a:cubicBezTo>
                    <a:pt x="504680" y="340366"/>
                    <a:pt x="507381" y="320741"/>
                    <a:pt x="507381" y="300966"/>
                  </a:cubicBezTo>
                  <a:cubicBezTo>
                    <a:pt x="507381" y="281042"/>
                    <a:pt x="504680" y="261417"/>
                    <a:pt x="499278" y="242391"/>
                  </a:cubicBezTo>
                  <a:cubicBezTo>
                    <a:pt x="497477" y="236099"/>
                    <a:pt x="500178" y="229507"/>
                    <a:pt x="505880" y="226211"/>
                  </a:cubicBezTo>
                  <a:lnTo>
                    <a:pt x="548798" y="201493"/>
                  </a:lnTo>
                  <a:lnTo>
                    <a:pt x="506331" y="128086"/>
                  </a:lnTo>
                  <a:lnTo>
                    <a:pt x="463413" y="152805"/>
                  </a:lnTo>
                  <a:cubicBezTo>
                    <a:pt x="457711" y="156101"/>
                    <a:pt x="450508" y="155052"/>
                    <a:pt x="446006" y="150408"/>
                  </a:cubicBezTo>
                  <a:cubicBezTo>
                    <a:pt x="418094" y="121944"/>
                    <a:pt x="383130" y="101720"/>
                    <a:pt x="344714" y="91982"/>
                  </a:cubicBezTo>
                  <a:cubicBezTo>
                    <a:pt x="338261" y="90334"/>
                    <a:pt x="333910" y="84642"/>
                    <a:pt x="333910" y="78050"/>
                  </a:cubicBezTo>
                  <a:lnTo>
                    <a:pt x="333910" y="28613"/>
                  </a:lnTo>
                  <a:close/>
                  <a:moveTo>
                    <a:pt x="234569" y="0"/>
                  </a:moveTo>
                  <a:lnTo>
                    <a:pt x="348165" y="0"/>
                  </a:lnTo>
                  <a:cubicBezTo>
                    <a:pt x="356119" y="0"/>
                    <a:pt x="362571" y="6442"/>
                    <a:pt x="362571" y="14381"/>
                  </a:cubicBezTo>
                  <a:lnTo>
                    <a:pt x="362571" y="67264"/>
                  </a:lnTo>
                  <a:cubicBezTo>
                    <a:pt x="398286" y="78050"/>
                    <a:pt x="431150" y="96926"/>
                    <a:pt x="458461" y="122543"/>
                  </a:cubicBezTo>
                  <a:lnTo>
                    <a:pt x="504380" y="96177"/>
                  </a:lnTo>
                  <a:cubicBezTo>
                    <a:pt x="507681" y="94229"/>
                    <a:pt x="511583" y="93630"/>
                    <a:pt x="515334" y="94679"/>
                  </a:cubicBezTo>
                  <a:cubicBezTo>
                    <a:pt x="518936" y="95728"/>
                    <a:pt x="522087" y="98125"/>
                    <a:pt x="524038" y="101420"/>
                  </a:cubicBezTo>
                  <a:lnTo>
                    <a:pt x="580761" y="199545"/>
                  </a:lnTo>
                  <a:cubicBezTo>
                    <a:pt x="584813" y="206436"/>
                    <a:pt x="582412" y="215125"/>
                    <a:pt x="575509" y="219170"/>
                  </a:cubicBezTo>
                  <a:lnTo>
                    <a:pt x="529740" y="245537"/>
                  </a:lnTo>
                  <a:cubicBezTo>
                    <a:pt x="533942" y="263664"/>
                    <a:pt x="536043" y="282240"/>
                    <a:pt x="536043" y="300966"/>
                  </a:cubicBezTo>
                  <a:cubicBezTo>
                    <a:pt x="536043" y="319542"/>
                    <a:pt x="533942" y="338119"/>
                    <a:pt x="529740" y="356246"/>
                  </a:cubicBezTo>
                  <a:lnTo>
                    <a:pt x="575509" y="382762"/>
                  </a:lnTo>
                  <a:cubicBezTo>
                    <a:pt x="582412" y="386657"/>
                    <a:pt x="584813" y="395346"/>
                    <a:pt x="580761" y="402237"/>
                  </a:cubicBezTo>
                  <a:lnTo>
                    <a:pt x="524038" y="500511"/>
                  </a:lnTo>
                  <a:cubicBezTo>
                    <a:pt x="522087" y="503807"/>
                    <a:pt x="518936" y="506204"/>
                    <a:pt x="515334" y="507103"/>
                  </a:cubicBezTo>
                  <a:cubicBezTo>
                    <a:pt x="511583" y="508152"/>
                    <a:pt x="507681" y="507552"/>
                    <a:pt x="504380" y="505755"/>
                  </a:cubicBezTo>
                  <a:lnTo>
                    <a:pt x="458461" y="479239"/>
                  </a:lnTo>
                  <a:cubicBezTo>
                    <a:pt x="431150" y="504856"/>
                    <a:pt x="398286" y="523732"/>
                    <a:pt x="362571" y="534668"/>
                  </a:cubicBezTo>
                  <a:lnTo>
                    <a:pt x="362571" y="587550"/>
                  </a:lnTo>
                  <a:cubicBezTo>
                    <a:pt x="362571" y="595340"/>
                    <a:pt x="356119" y="601782"/>
                    <a:pt x="348165" y="601782"/>
                  </a:cubicBezTo>
                  <a:lnTo>
                    <a:pt x="234569" y="601782"/>
                  </a:lnTo>
                  <a:cubicBezTo>
                    <a:pt x="226615" y="601782"/>
                    <a:pt x="220313" y="595340"/>
                    <a:pt x="220313" y="587550"/>
                  </a:cubicBezTo>
                  <a:lnTo>
                    <a:pt x="220313" y="534668"/>
                  </a:lnTo>
                  <a:cubicBezTo>
                    <a:pt x="184448" y="523732"/>
                    <a:pt x="151734" y="504856"/>
                    <a:pt x="124273" y="479239"/>
                  </a:cubicBezTo>
                  <a:lnTo>
                    <a:pt x="78354" y="505755"/>
                  </a:lnTo>
                  <a:cubicBezTo>
                    <a:pt x="75053" y="507552"/>
                    <a:pt x="71151" y="508152"/>
                    <a:pt x="67400" y="507103"/>
                  </a:cubicBezTo>
                  <a:cubicBezTo>
                    <a:pt x="63798" y="506204"/>
                    <a:pt x="60647" y="503807"/>
                    <a:pt x="58696" y="500511"/>
                  </a:cubicBezTo>
                  <a:lnTo>
                    <a:pt x="1973" y="402237"/>
                  </a:lnTo>
                  <a:cubicBezTo>
                    <a:pt x="-2079" y="395346"/>
                    <a:pt x="322" y="386657"/>
                    <a:pt x="7225" y="382762"/>
                  </a:cubicBezTo>
                  <a:lnTo>
                    <a:pt x="53144" y="356246"/>
                  </a:lnTo>
                  <a:cubicBezTo>
                    <a:pt x="48942" y="338119"/>
                    <a:pt x="46691" y="319542"/>
                    <a:pt x="46691" y="300966"/>
                  </a:cubicBezTo>
                  <a:cubicBezTo>
                    <a:pt x="46691" y="282240"/>
                    <a:pt x="48942" y="263664"/>
                    <a:pt x="53144" y="245537"/>
                  </a:cubicBezTo>
                  <a:lnTo>
                    <a:pt x="7225" y="219170"/>
                  </a:lnTo>
                  <a:cubicBezTo>
                    <a:pt x="322" y="215125"/>
                    <a:pt x="-2079" y="206436"/>
                    <a:pt x="1973" y="199545"/>
                  </a:cubicBezTo>
                  <a:lnTo>
                    <a:pt x="58696" y="101420"/>
                  </a:lnTo>
                  <a:cubicBezTo>
                    <a:pt x="60647" y="98125"/>
                    <a:pt x="63798" y="95728"/>
                    <a:pt x="67400" y="94679"/>
                  </a:cubicBezTo>
                  <a:cubicBezTo>
                    <a:pt x="71151" y="93630"/>
                    <a:pt x="75053" y="94229"/>
                    <a:pt x="78354" y="96177"/>
                  </a:cubicBezTo>
                  <a:lnTo>
                    <a:pt x="124273" y="122543"/>
                  </a:lnTo>
                  <a:cubicBezTo>
                    <a:pt x="151734" y="96926"/>
                    <a:pt x="184448" y="78050"/>
                    <a:pt x="220313" y="67264"/>
                  </a:cubicBezTo>
                  <a:lnTo>
                    <a:pt x="220313" y="14381"/>
                  </a:lnTo>
                  <a:cubicBezTo>
                    <a:pt x="220313" y="6442"/>
                    <a:pt x="226615" y="0"/>
                    <a:pt x="2345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sp>
        <p:nvSpPr>
          <p:cNvPr id="4" name="文本框 6">
            <a:extLst>
              <a:ext uri="{FF2B5EF4-FFF2-40B4-BE49-F238E27FC236}">
                <a16:creationId xmlns:a16="http://schemas.microsoft.com/office/drawing/2014/main" id="{6FC7988B-516A-C926-135F-8F214E438C73}"/>
              </a:ext>
            </a:extLst>
          </p:cNvPr>
          <p:cNvSpPr txBox="1"/>
          <p:nvPr/>
        </p:nvSpPr>
        <p:spPr>
          <a:xfrm>
            <a:off x="5125174" y="3196937"/>
            <a:ext cx="1415772"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tx1">
                    <a:lumMod val="75000"/>
                    <a:lumOff val="25000"/>
                  </a:schemeClr>
                </a:solidFill>
                <a:cs typeface="+mn-ea"/>
                <a:sym typeface="+mn-lt"/>
              </a:rPr>
              <a:t>线性渐变</a:t>
            </a:r>
          </a:p>
        </p:txBody>
      </p:sp>
      <p:sp>
        <p:nvSpPr>
          <p:cNvPr id="5" name="Oval 9">
            <a:extLst>
              <a:ext uri="{FF2B5EF4-FFF2-40B4-BE49-F238E27FC236}">
                <a16:creationId xmlns:a16="http://schemas.microsoft.com/office/drawing/2014/main" id="{E2B0221D-BB72-1829-985E-A29FB0E2A131}"/>
              </a:ext>
            </a:extLst>
          </p:cNvPr>
          <p:cNvSpPr/>
          <p:nvPr/>
        </p:nvSpPr>
        <p:spPr>
          <a:xfrm>
            <a:off x="4832300" y="4084443"/>
            <a:ext cx="348615" cy="342265"/>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nvGrpSpPr>
          <p:cNvPr id="6" name="Group 13">
            <a:extLst>
              <a:ext uri="{FF2B5EF4-FFF2-40B4-BE49-F238E27FC236}">
                <a16:creationId xmlns:a16="http://schemas.microsoft.com/office/drawing/2014/main" id="{38D10755-6E6C-8714-FEBF-E2FEA77E9B21}"/>
              </a:ext>
            </a:extLst>
          </p:cNvPr>
          <p:cNvGrpSpPr/>
          <p:nvPr/>
        </p:nvGrpSpPr>
        <p:grpSpPr>
          <a:xfrm>
            <a:off x="4293453" y="4594164"/>
            <a:ext cx="708260" cy="708260"/>
            <a:chOff x="750627" y="1364776"/>
            <a:chExt cx="1719618" cy="1719618"/>
          </a:xfrm>
        </p:grpSpPr>
        <p:sp>
          <p:nvSpPr>
            <p:cNvPr id="19" name="椭圆 18">
              <a:extLst>
                <a:ext uri="{FF2B5EF4-FFF2-40B4-BE49-F238E27FC236}">
                  <a16:creationId xmlns:a16="http://schemas.microsoft.com/office/drawing/2014/main" id="{CCE8D02A-E74A-7B00-31AE-5E6D154A13F7}"/>
                </a:ext>
              </a:extLst>
            </p:cNvPr>
            <p:cNvSpPr/>
            <p:nvPr/>
          </p:nvSpPr>
          <p:spPr>
            <a:xfrm>
              <a:off x="750627" y="1364776"/>
              <a:ext cx="1719618" cy="1719618"/>
            </a:xfrm>
            <a:prstGeom prst="ellipse">
              <a:avLst/>
            </a:prstGeom>
            <a:solidFill>
              <a:srgbClr val="006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20" name="Oval 15">
              <a:extLst>
                <a:ext uri="{FF2B5EF4-FFF2-40B4-BE49-F238E27FC236}">
                  <a16:creationId xmlns:a16="http://schemas.microsoft.com/office/drawing/2014/main" id="{78705B62-A771-04DE-8985-0F880AD1CEEA}"/>
                </a:ext>
              </a:extLst>
            </p:cNvPr>
            <p:cNvSpPr/>
            <p:nvPr/>
          </p:nvSpPr>
          <p:spPr>
            <a:xfrm>
              <a:off x="1187355" y="1802318"/>
              <a:ext cx="846161" cy="844532"/>
            </a:xfrm>
            <a:custGeom>
              <a:avLst/>
              <a:gdLst>
                <a:gd name="T0" fmla="*/ 325 w 333"/>
                <a:gd name="T1" fmla="*/ 136 h 333"/>
                <a:gd name="T2" fmla="*/ 295 w 333"/>
                <a:gd name="T3" fmla="*/ 132 h 333"/>
                <a:gd name="T4" fmla="*/ 282 w 333"/>
                <a:gd name="T5" fmla="*/ 100 h 333"/>
                <a:gd name="T6" fmla="*/ 301 w 333"/>
                <a:gd name="T7" fmla="*/ 77 h 333"/>
                <a:gd name="T8" fmla="*/ 300 w 333"/>
                <a:gd name="T9" fmla="*/ 64 h 333"/>
                <a:gd name="T10" fmla="*/ 269 w 333"/>
                <a:gd name="T11" fmla="*/ 33 h 333"/>
                <a:gd name="T12" fmla="*/ 257 w 333"/>
                <a:gd name="T13" fmla="*/ 33 h 333"/>
                <a:gd name="T14" fmla="*/ 233 w 333"/>
                <a:gd name="T15" fmla="*/ 51 h 333"/>
                <a:gd name="T16" fmla="*/ 201 w 333"/>
                <a:gd name="T17" fmla="*/ 38 h 333"/>
                <a:gd name="T18" fmla="*/ 198 w 333"/>
                <a:gd name="T19" fmla="*/ 8 h 333"/>
                <a:gd name="T20" fmla="*/ 188 w 333"/>
                <a:gd name="T21" fmla="*/ 0 h 333"/>
                <a:gd name="T22" fmla="*/ 145 w 333"/>
                <a:gd name="T23" fmla="*/ 0 h 333"/>
                <a:gd name="T24" fmla="*/ 136 w 333"/>
                <a:gd name="T25" fmla="*/ 8 h 333"/>
                <a:gd name="T26" fmla="*/ 132 w 333"/>
                <a:gd name="T27" fmla="*/ 38 h 333"/>
                <a:gd name="T28" fmla="*/ 100 w 333"/>
                <a:gd name="T29" fmla="*/ 51 h 333"/>
                <a:gd name="T30" fmla="*/ 77 w 333"/>
                <a:gd name="T31" fmla="*/ 33 h 333"/>
                <a:gd name="T32" fmla="*/ 64 w 333"/>
                <a:gd name="T33" fmla="*/ 33 h 333"/>
                <a:gd name="T34" fmla="*/ 33 w 333"/>
                <a:gd name="T35" fmla="*/ 64 h 333"/>
                <a:gd name="T36" fmla="*/ 33 w 333"/>
                <a:gd name="T37" fmla="*/ 77 h 333"/>
                <a:gd name="T38" fmla="*/ 51 w 333"/>
                <a:gd name="T39" fmla="*/ 100 h 333"/>
                <a:gd name="T40" fmla="*/ 38 w 333"/>
                <a:gd name="T41" fmla="*/ 132 h 333"/>
                <a:gd name="T42" fmla="*/ 8 w 333"/>
                <a:gd name="T43" fmla="*/ 136 h 333"/>
                <a:gd name="T44" fmla="*/ 0 w 333"/>
                <a:gd name="T45" fmla="*/ 145 h 333"/>
                <a:gd name="T46" fmla="*/ 0 w 333"/>
                <a:gd name="T47" fmla="*/ 188 h 333"/>
                <a:gd name="T48" fmla="*/ 8 w 333"/>
                <a:gd name="T49" fmla="*/ 198 h 333"/>
                <a:gd name="T50" fmla="*/ 38 w 333"/>
                <a:gd name="T51" fmla="*/ 201 h 333"/>
                <a:gd name="T52" fmla="*/ 51 w 333"/>
                <a:gd name="T53" fmla="*/ 233 h 333"/>
                <a:gd name="T54" fmla="*/ 33 w 333"/>
                <a:gd name="T55" fmla="*/ 257 h 333"/>
                <a:gd name="T56" fmla="*/ 34 w 333"/>
                <a:gd name="T57" fmla="*/ 269 h 333"/>
                <a:gd name="T58" fmla="*/ 64 w 333"/>
                <a:gd name="T59" fmla="*/ 300 h 333"/>
                <a:gd name="T60" fmla="*/ 77 w 333"/>
                <a:gd name="T61" fmla="*/ 301 h 333"/>
                <a:gd name="T62" fmla="*/ 100 w 333"/>
                <a:gd name="T63" fmla="*/ 282 h 333"/>
                <a:gd name="T64" fmla="*/ 132 w 333"/>
                <a:gd name="T65" fmla="*/ 295 h 333"/>
                <a:gd name="T66" fmla="*/ 136 w 333"/>
                <a:gd name="T67" fmla="*/ 325 h 333"/>
                <a:gd name="T68" fmla="*/ 145 w 333"/>
                <a:gd name="T69" fmla="*/ 333 h 333"/>
                <a:gd name="T70" fmla="*/ 188 w 333"/>
                <a:gd name="T71" fmla="*/ 333 h 333"/>
                <a:gd name="T72" fmla="*/ 198 w 333"/>
                <a:gd name="T73" fmla="*/ 325 h 333"/>
                <a:gd name="T74" fmla="*/ 201 w 333"/>
                <a:gd name="T75" fmla="*/ 295 h 333"/>
                <a:gd name="T76" fmla="*/ 233 w 333"/>
                <a:gd name="T77" fmla="*/ 282 h 333"/>
                <a:gd name="T78" fmla="*/ 257 w 333"/>
                <a:gd name="T79" fmla="*/ 301 h 333"/>
                <a:gd name="T80" fmla="*/ 269 w 333"/>
                <a:gd name="T81" fmla="*/ 300 h 333"/>
                <a:gd name="T82" fmla="*/ 300 w 333"/>
                <a:gd name="T83" fmla="*/ 269 h 333"/>
                <a:gd name="T84" fmla="*/ 301 w 333"/>
                <a:gd name="T85" fmla="*/ 257 h 333"/>
                <a:gd name="T86" fmla="*/ 282 w 333"/>
                <a:gd name="T87" fmla="*/ 233 h 333"/>
                <a:gd name="T88" fmla="*/ 295 w 333"/>
                <a:gd name="T89" fmla="*/ 201 h 333"/>
                <a:gd name="T90" fmla="*/ 325 w 333"/>
                <a:gd name="T91" fmla="*/ 198 h 333"/>
                <a:gd name="T92" fmla="*/ 333 w 333"/>
                <a:gd name="T93" fmla="*/ 188 h 333"/>
                <a:gd name="T94" fmla="*/ 333 w 333"/>
                <a:gd name="T95" fmla="*/ 145 h 333"/>
                <a:gd name="T96" fmla="*/ 325 w 333"/>
                <a:gd name="T97" fmla="*/ 136 h 333"/>
                <a:gd name="T98" fmla="*/ 167 w 333"/>
                <a:gd name="T99" fmla="*/ 250 h 333"/>
                <a:gd name="T100" fmla="*/ 83 w 333"/>
                <a:gd name="T101" fmla="*/ 167 h 333"/>
                <a:gd name="T102" fmla="*/ 167 w 333"/>
                <a:gd name="T103" fmla="*/ 83 h 333"/>
                <a:gd name="T104" fmla="*/ 250 w 333"/>
                <a:gd name="T105" fmla="*/ 167 h 333"/>
                <a:gd name="T106" fmla="*/ 167 w 333"/>
                <a:gd name="T107" fmla="*/ 25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3" h="333">
                  <a:moveTo>
                    <a:pt x="325" y="136"/>
                  </a:moveTo>
                  <a:lnTo>
                    <a:pt x="295" y="132"/>
                  </a:lnTo>
                  <a:cubicBezTo>
                    <a:pt x="292" y="121"/>
                    <a:pt x="288" y="110"/>
                    <a:pt x="282" y="100"/>
                  </a:cubicBezTo>
                  <a:lnTo>
                    <a:pt x="301" y="77"/>
                  </a:lnTo>
                  <a:cubicBezTo>
                    <a:pt x="303" y="73"/>
                    <a:pt x="303" y="67"/>
                    <a:pt x="300" y="64"/>
                  </a:cubicBezTo>
                  <a:lnTo>
                    <a:pt x="269" y="33"/>
                  </a:lnTo>
                  <a:cubicBezTo>
                    <a:pt x="266" y="30"/>
                    <a:pt x="260" y="30"/>
                    <a:pt x="257" y="33"/>
                  </a:cubicBezTo>
                  <a:lnTo>
                    <a:pt x="233" y="51"/>
                  </a:lnTo>
                  <a:cubicBezTo>
                    <a:pt x="223" y="45"/>
                    <a:pt x="213" y="41"/>
                    <a:pt x="201" y="38"/>
                  </a:cubicBezTo>
                  <a:lnTo>
                    <a:pt x="198" y="8"/>
                  </a:lnTo>
                  <a:cubicBezTo>
                    <a:pt x="197" y="4"/>
                    <a:pt x="193" y="0"/>
                    <a:pt x="188" y="0"/>
                  </a:cubicBezTo>
                  <a:lnTo>
                    <a:pt x="145" y="0"/>
                  </a:lnTo>
                  <a:cubicBezTo>
                    <a:pt x="140" y="0"/>
                    <a:pt x="136" y="4"/>
                    <a:pt x="136" y="8"/>
                  </a:cubicBezTo>
                  <a:lnTo>
                    <a:pt x="132" y="38"/>
                  </a:lnTo>
                  <a:cubicBezTo>
                    <a:pt x="121" y="41"/>
                    <a:pt x="110" y="46"/>
                    <a:pt x="100" y="51"/>
                  </a:cubicBezTo>
                  <a:lnTo>
                    <a:pt x="77" y="33"/>
                  </a:lnTo>
                  <a:cubicBezTo>
                    <a:pt x="73" y="30"/>
                    <a:pt x="67" y="30"/>
                    <a:pt x="64" y="33"/>
                  </a:cubicBezTo>
                  <a:lnTo>
                    <a:pt x="33" y="64"/>
                  </a:lnTo>
                  <a:cubicBezTo>
                    <a:pt x="30" y="67"/>
                    <a:pt x="30" y="73"/>
                    <a:pt x="33" y="77"/>
                  </a:cubicBezTo>
                  <a:lnTo>
                    <a:pt x="51" y="100"/>
                  </a:lnTo>
                  <a:cubicBezTo>
                    <a:pt x="45" y="110"/>
                    <a:pt x="41" y="121"/>
                    <a:pt x="38" y="132"/>
                  </a:cubicBezTo>
                  <a:lnTo>
                    <a:pt x="8" y="136"/>
                  </a:lnTo>
                  <a:cubicBezTo>
                    <a:pt x="4" y="136"/>
                    <a:pt x="0" y="140"/>
                    <a:pt x="0" y="145"/>
                  </a:cubicBezTo>
                  <a:lnTo>
                    <a:pt x="0" y="188"/>
                  </a:lnTo>
                  <a:cubicBezTo>
                    <a:pt x="0" y="193"/>
                    <a:pt x="4" y="197"/>
                    <a:pt x="8" y="198"/>
                  </a:cubicBezTo>
                  <a:lnTo>
                    <a:pt x="38" y="201"/>
                  </a:lnTo>
                  <a:cubicBezTo>
                    <a:pt x="41" y="213"/>
                    <a:pt x="46" y="223"/>
                    <a:pt x="51" y="233"/>
                  </a:cubicBezTo>
                  <a:lnTo>
                    <a:pt x="33" y="257"/>
                  </a:lnTo>
                  <a:cubicBezTo>
                    <a:pt x="30" y="260"/>
                    <a:pt x="30" y="266"/>
                    <a:pt x="34" y="269"/>
                  </a:cubicBezTo>
                  <a:lnTo>
                    <a:pt x="64" y="300"/>
                  </a:lnTo>
                  <a:cubicBezTo>
                    <a:pt x="67" y="303"/>
                    <a:pt x="73" y="303"/>
                    <a:pt x="77" y="301"/>
                  </a:cubicBezTo>
                  <a:lnTo>
                    <a:pt x="100" y="282"/>
                  </a:lnTo>
                  <a:cubicBezTo>
                    <a:pt x="110" y="288"/>
                    <a:pt x="121" y="292"/>
                    <a:pt x="132" y="295"/>
                  </a:cubicBezTo>
                  <a:lnTo>
                    <a:pt x="136" y="325"/>
                  </a:lnTo>
                  <a:cubicBezTo>
                    <a:pt x="136" y="330"/>
                    <a:pt x="140" y="333"/>
                    <a:pt x="145" y="333"/>
                  </a:cubicBezTo>
                  <a:lnTo>
                    <a:pt x="188" y="333"/>
                  </a:lnTo>
                  <a:cubicBezTo>
                    <a:pt x="193" y="333"/>
                    <a:pt x="197" y="330"/>
                    <a:pt x="198" y="325"/>
                  </a:cubicBezTo>
                  <a:lnTo>
                    <a:pt x="201" y="295"/>
                  </a:lnTo>
                  <a:cubicBezTo>
                    <a:pt x="213" y="292"/>
                    <a:pt x="223" y="288"/>
                    <a:pt x="233" y="282"/>
                  </a:cubicBezTo>
                  <a:lnTo>
                    <a:pt x="257" y="301"/>
                  </a:lnTo>
                  <a:cubicBezTo>
                    <a:pt x="260" y="303"/>
                    <a:pt x="266" y="303"/>
                    <a:pt x="269" y="300"/>
                  </a:cubicBezTo>
                  <a:lnTo>
                    <a:pt x="300" y="269"/>
                  </a:lnTo>
                  <a:cubicBezTo>
                    <a:pt x="303" y="266"/>
                    <a:pt x="303" y="260"/>
                    <a:pt x="301" y="257"/>
                  </a:cubicBezTo>
                  <a:lnTo>
                    <a:pt x="282" y="233"/>
                  </a:lnTo>
                  <a:cubicBezTo>
                    <a:pt x="288" y="223"/>
                    <a:pt x="292" y="213"/>
                    <a:pt x="295" y="201"/>
                  </a:cubicBezTo>
                  <a:lnTo>
                    <a:pt x="325" y="198"/>
                  </a:lnTo>
                  <a:cubicBezTo>
                    <a:pt x="330" y="197"/>
                    <a:pt x="333" y="193"/>
                    <a:pt x="333" y="188"/>
                  </a:cubicBezTo>
                  <a:lnTo>
                    <a:pt x="333" y="145"/>
                  </a:lnTo>
                  <a:cubicBezTo>
                    <a:pt x="333" y="140"/>
                    <a:pt x="330" y="136"/>
                    <a:pt x="325" y="136"/>
                  </a:cubicBezTo>
                  <a:close/>
                  <a:moveTo>
                    <a:pt x="167" y="250"/>
                  </a:moveTo>
                  <a:cubicBezTo>
                    <a:pt x="121" y="250"/>
                    <a:pt x="83" y="213"/>
                    <a:pt x="83" y="167"/>
                  </a:cubicBezTo>
                  <a:cubicBezTo>
                    <a:pt x="83" y="121"/>
                    <a:pt x="121" y="83"/>
                    <a:pt x="167" y="83"/>
                  </a:cubicBezTo>
                  <a:cubicBezTo>
                    <a:pt x="213" y="83"/>
                    <a:pt x="250" y="121"/>
                    <a:pt x="250" y="167"/>
                  </a:cubicBezTo>
                  <a:cubicBezTo>
                    <a:pt x="250" y="213"/>
                    <a:pt x="213" y="250"/>
                    <a:pt x="167" y="2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2">
                    <a:lumMod val="10000"/>
                  </a:schemeClr>
                </a:solidFill>
                <a:cs typeface="+mn-ea"/>
                <a:sym typeface="+mn-lt"/>
              </a:endParaRPr>
            </a:p>
          </p:txBody>
        </p:sp>
      </p:grpSp>
      <p:sp>
        <p:nvSpPr>
          <p:cNvPr id="11" name="文本框 18">
            <a:extLst>
              <a:ext uri="{FF2B5EF4-FFF2-40B4-BE49-F238E27FC236}">
                <a16:creationId xmlns:a16="http://schemas.microsoft.com/office/drawing/2014/main" id="{64BC0E0F-7821-FCCE-AB43-3BD905E863D2}"/>
              </a:ext>
            </a:extLst>
          </p:cNvPr>
          <p:cNvSpPr txBox="1"/>
          <p:nvPr/>
        </p:nvSpPr>
        <p:spPr>
          <a:xfrm>
            <a:off x="5125174" y="4784960"/>
            <a:ext cx="1415772" cy="461665"/>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tx1">
                    <a:lumMod val="75000"/>
                    <a:lumOff val="25000"/>
                  </a:schemeClr>
                </a:solidFill>
                <a:cs typeface="+mn-ea"/>
                <a:sym typeface="+mn-lt"/>
              </a:rPr>
              <a:t>径向渐变</a:t>
            </a:r>
          </a:p>
        </p:txBody>
      </p:sp>
      <p:sp>
        <p:nvSpPr>
          <p:cNvPr id="13" name="圆: 空心 12">
            <a:extLst>
              <a:ext uri="{FF2B5EF4-FFF2-40B4-BE49-F238E27FC236}">
                <a16:creationId xmlns:a16="http://schemas.microsoft.com/office/drawing/2014/main" id="{F4A5C1AC-3ED3-1D8C-1C3A-E37665562089}"/>
              </a:ext>
            </a:extLst>
          </p:cNvPr>
          <p:cNvSpPr/>
          <p:nvPr/>
        </p:nvSpPr>
        <p:spPr>
          <a:xfrm>
            <a:off x="1946972" y="3449443"/>
            <a:ext cx="1610995" cy="1610995"/>
          </a:xfrm>
          <a:prstGeom prst="donut">
            <a:avLst>
              <a:gd name="adj" fmla="val 118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2">
                  <a:lumMod val="10000"/>
                </a:schemeClr>
              </a:solidFill>
              <a:cs typeface="+mn-ea"/>
              <a:sym typeface="+mn-lt"/>
            </a:endParaRPr>
          </a:p>
        </p:txBody>
      </p:sp>
      <p:sp>
        <p:nvSpPr>
          <p:cNvPr id="16" name="文本框 21">
            <a:extLst>
              <a:ext uri="{FF2B5EF4-FFF2-40B4-BE49-F238E27FC236}">
                <a16:creationId xmlns:a16="http://schemas.microsoft.com/office/drawing/2014/main" id="{78ED9490-95B5-3E6F-82C3-3CF5E0BD2CEC}"/>
              </a:ext>
            </a:extLst>
          </p:cNvPr>
          <p:cNvSpPr txBox="1"/>
          <p:nvPr/>
        </p:nvSpPr>
        <p:spPr>
          <a:xfrm>
            <a:off x="2286685" y="3992879"/>
            <a:ext cx="894080" cy="521970"/>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solidFill>
                  <a:schemeClr val="bg2">
                    <a:lumMod val="10000"/>
                  </a:schemeClr>
                </a:solidFill>
                <a:cs typeface="+mn-ea"/>
                <a:sym typeface="+mn-lt"/>
              </a:rPr>
              <a:t>渐变</a:t>
            </a:r>
          </a:p>
        </p:txBody>
      </p:sp>
      <p:sp>
        <p:nvSpPr>
          <p:cNvPr id="17" name="左大括号 16">
            <a:extLst>
              <a:ext uri="{FF2B5EF4-FFF2-40B4-BE49-F238E27FC236}">
                <a16:creationId xmlns:a16="http://schemas.microsoft.com/office/drawing/2014/main" id="{13868CFD-7AFE-CAFD-2398-319785032239}"/>
              </a:ext>
            </a:extLst>
          </p:cNvPr>
          <p:cNvSpPr/>
          <p:nvPr/>
        </p:nvSpPr>
        <p:spPr>
          <a:xfrm>
            <a:off x="3760420" y="3202428"/>
            <a:ext cx="402590" cy="2043430"/>
          </a:xfrm>
          <a:prstGeom prst="leftBrace">
            <a:avLst>
              <a:gd name="adj1" fmla="val 39077"/>
              <a:gd name="adj2"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cs typeface="+mn-ea"/>
              <a:sym typeface="+mn-lt"/>
            </a:endParaRPr>
          </a:p>
        </p:txBody>
      </p:sp>
      <p:sp>
        <p:nvSpPr>
          <p:cNvPr id="18" name="矩形 17">
            <a:extLst>
              <a:ext uri="{FF2B5EF4-FFF2-40B4-BE49-F238E27FC236}">
                <a16:creationId xmlns:a16="http://schemas.microsoft.com/office/drawing/2014/main" id="{19C0C7B6-4401-72CF-C97D-2ECF877B45C4}"/>
              </a:ext>
            </a:extLst>
          </p:cNvPr>
          <p:cNvSpPr/>
          <p:nvPr/>
        </p:nvSpPr>
        <p:spPr>
          <a:xfrm>
            <a:off x="1012146" y="1326610"/>
            <a:ext cx="10167708" cy="57624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渐变的背景效果通常使用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background-image</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属性来设置。</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80618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夜晚的城市&#10;&#10;中度可信度描述已自动生成">
            <a:extLst>
              <a:ext uri="{FF2B5EF4-FFF2-40B4-BE49-F238E27FC236}">
                <a16:creationId xmlns:a16="http://schemas.microsoft.com/office/drawing/2014/main" id="{D7199522-D29A-4DE4-EF01-F92769B7E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787808"/>
          </a:xfrm>
          <a:prstGeom prst="rect">
            <a:avLst/>
          </a:prstGeom>
        </p:spPr>
      </p:pic>
      <p:sp>
        <p:nvSpPr>
          <p:cNvPr id="26" name="矩形 25">
            <a:extLst>
              <a:ext uri="{FF2B5EF4-FFF2-40B4-BE49-F238E27FC236}">
                <a16:creationId xmlns:a16="http://schemas.microsoft.com/office/drawing/2014/main" id="{B92CD353-FB11-1C74-F19A-13E41A26233D}"/>
              </a:ext>
            </a:extLst>
          </p:cNvPr>
          <p:cNvSpPr/>
          <p:nvPr/>
        </p:nvSpPr>
        <p:spPr>
          <a:xfrm>
            <a:off x="0" y="692696"/>
            <a:ext cx="12192000" cy="1584176"/>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ea"/>
              <a:sym typeface="+mn-lt"/>
            </a:endParaRPr>
          </a:p>
        </p:txBody>
      </p:sp>
      <p:grpSp>
        <p:nvGrpSpPr>
          <p:cNvPr id="27" name="组合 26">
            <a:extLst>
              <a:ext uri="{FF2B5EF4-FFF2-40B4-BE49-F238E27FC236}">
                <a16:creationId xmlns:a16="http://schemas.microsoft.com/office/drawing/2014/main" id="{BA0617D9-9294-4554-867A-6D250493BC45}"/>
              </a:ext>
            </a:extLst>
          </p:cNvPr>
          <p:cNvGrpSpPr/>
          <p:nvPr/>
        </p:nvGrpSpPr>
        <p:grpSpPr>
          <a:xfrm>
            <a:off x="3935759" y="898115"/>
            <a:ext cx="4140796" cy="1126847"/>
            <a:chOff x="6282131" y="1436980"/>
            <a:chExt cx="6625275" cy="1802954"/>
          </a:xfrm>
        </p:grpSpPr>
        <p:sp>
          <p:nvSpPr>
            <p:cNvPr id="28" name="文本框 27">
              <a:extLst>
                <a:ext uri="{FF2B5EF4-FFF2-40B4-BE49-F238E27FC236}">
                  <a16:creationId xmlns:a16="http://schemas.microsoft.com/office/drawing/2014/main" id="{98C3D4E8-7DA0-BB2D-82C8-0B598D57BEB2}"/>
                </a:ext>
              </a:extLst>
            </p:cNvPr>
            <p:cNvSpPr txBox="1"/>
            <p:nvPr/>
          </p:nvSpPr>
          <p:spPr>
            <a:xfrm>
              <a:off x="7790299" y="1436980"/>
              <a:ext cx="3896454" cy="1229362"/>
            </a:xfrm>
            <a:prstGeom prst="rect">
              <a:avLst/>
            </a:prstGeom>
            <a:noFill/>
          </p:spPr>
          <p:txBody>
            <a:bodyPr wrap="non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43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主要内容</a:t>
              </a:r>
              <a:endParaRPr kumimoji="0" lang="en-US" sz="43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endParaRPr>
            </a:p>
          </p:txBody>
        </p:sp>
        <p:sp>
          <p:nvSpPr>
            <p:cNvPr id="29" name="文本框 28">
              <a:extLst>
                <a:ext uri="{FF2B5EF4-FFF2-40B4-BE49-F238E27FC236}">
                  <a16:creationId xmlns:a16="http://schemas.microsoft.com/office/drawing/2014/main" id="{A7FC2BB3-B7B1-8D4B-AE06-2A0F552C6AB0}"/>
                </a:ext>
              </a:extLst>
            </p:cNvPr>
            <p:cNvSpPr txBox="1"/>
            <p:nvPr/>
          </p:nvSpPr>
          <p:spPr>
            <a:xfrm>
              <a:off x="6282131" y="2698965"/>
              <a:ext cx="6625275" cy="540969"/>
            </a:xfrm>
            <a:prstGeom prst="rect">
              <a:avLst/>
            </a:prstGeom>
            <a:noFill/>
          </p:spPr>
          <p:txBody>
            <a:bodyPr wrap="square" rtlCol="0">
              <a:spAutoFit/>
            </a:bodyPr>
            <a:lstStyle/>
            <a:p>
              <a:pPr marL="0" marR="0" lvl="0" indent="0" algn="dist" defTabSz="1219200" rtl="0" eaLnBrk="1" fontAlgn="auto" latinLnBrk="0" hangingPunct="1">
                <a:lnSpc>
                  <a:spcPct val="100000"/>
                </a:lnSpc>
                <a:spcBef>
                  <a:spcPts val="0"/>
                </a:spcBef>
                <a:spcAft>
                  <a:spcPts val="0"/>
                </a:spcAft>
                <a:buClrTx/>
                <a:buSzTx/>
                <a:buFontTx/>
                <a:buNone/>
                <a:defRPr/>
              </a:pPr>
              <a:r>
                <a:rPr kumimoji="0" lang="en-US" altLang="zh-CN" sz="1595" b="0"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CONTENTS</a:t>
              </a:r>
            </a:p>
          </p:txBody>
        </p:sp>
      </p:grpSp>
      <p:sp>
        <p:nvSpPr>
          <p:cNvPr id="24" name="Text Box 2">
            <a:extLst>
              <a:ext uri="{FF2B5EF4-FFF2-40B4-BE49-F238E27FC236}">
                <a16:creationId xmlns:a16="http://schemas.microsoft.com/office/drawing/2014/main" id="{A785A038-346B-65DB-78D5-FA230065DFA9}"/>
              </a:ext>
            </a:extLst>
          </p:cNvPr>
          <p:cNvSpPr txBox="1">
            <a:spLocks noChangeArrowheads="1"/>
          </p:cNvSpPr>
          <p:nvPr/>
        </p:nvSpPr>
        <p:spPr bwMode="auto">
          <a:xfrm>
            <a:off x="1289988" y="3480504"/>
            <a:ext cx="3338131"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eaLnBrk="1" hangingPunct="1">
              <a:lnSpc>
                <a:spcPct val="150000"/>
              </a:lnSpc>
              <a:spcBef>
                <a:spcPct val="50000"/>
              </a:spcBef>
            </a:pPr>
            <a:r>
              <a:rPr lang="zh-CN" altLang="en-US" sz="1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概述与选择器</a:t>
            </a:r>
          </a:p>
        </p:txBody>
      </p:sp>
      <p:sp>
        <p:nvSpPr>
          <p:cNvPr id="30" name="Text Box 2">
            <a:extLst>
              <a:ext uri="{FF2B5EF4-FFF2-40B4-BE49-F238E27FC236}">
                <a16:creationId xmlns:a16="http://schemas.microsoft.com/office/drawing/2014/main" id="{2100159A-8D43-C223-1267-CD7F8F79024D}"/>
              </a:ext>
            </a:extLst>
          </p:cNvPr>
          <p:cNvSpPr txBox="1">
            <a:spLocks noChangeArrowheads="1"/>
          </p:cNvSpPr>
          <p:nvPr/>
        </p:nvSpPr>
        <p:spPr bwMode="auto">
          <a:xfrm>
            <a:off x="1447370" y="4322673"/>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2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图像和背景</a:t>
            </a:r>
          </a:p>
        </p:txBody>
      </p:sp>
      <p:sp>
        <p:nvSpPr>
          <p:cNvPr id="31" name="Text Box 2">
            <a:extLst>
              <a:ext uri="{FF2B5EF4-FFF2-40B4-BE49-F238E27FC236}">
                <a16:creationId xmlns:a16="http://schemas.microsoft.com/office/drawing/2014/main" id="{EA25CDAF-68B0-B82B-7546-CE2688503D6E}"/>
              </a:ext>
            </a:extLst>
          </p:cNvPr>
          <p:cNvSpPr txBox="1">
            <a:spLocks noChangeArrowheads="1"/>
          </p:cNvSpPr>
          <p:nvPr/>
        </p:nvSpPr>
        <p:spPr bwMode="auto">
          <a:xfrm>
            <a:off x="5978249" y="4371796"/>
            <a:ext cx="3992626"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列表和超链接</a:t>
            </a:r>
          </a:p>
        </p:txBody>
      </p:sp>
      <p:sp>
        <p:nvSpPr>
          <p:cNvPr id="32" name="Text Box 2">
            <a:extLst>
              <a:ext uri="{FF2B5EF4-FFF2-40B4-BE49-F238E27FC236}">
                <a16:creationId xmlns:a16="http://schemas.microsoft.com/office/drawing/2014/main" id="{16FDE920-9BE6-9611-1F2C-35FAFDF9E73A}"/>
              </a:ext>
            </a:extLst>
          </p:cNvPr>
          <p:cNvSpPr txBox="1">
            <a:spLocks noChangeArrowheads="1"/>
          </p:cNvSpPr>
          <p:nvPr/>
        </p:nvSpPr>
        <p:spPr bwMode="auto">
          <a:xfrm>
            <a:off x="1330665" y="5061337"/>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布局</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sp>
        <p:nvSpPr>
          <p:cNvPr id="33" name="Text Box 2">
            <a:extLst>
              <a:ext uri="{FF2B5EF4-FFF2-40B4-BE49-F238E27FC236}">
                <a16:creationId xmlns:a16="http://schemas.microsoft.com/office/drawing/2014/main" id="{FBBB3B2B-E825-9DF5-E83A-FC4D52823E66}"/>
              </a:ext>
            </a:extLst>
          </p:cNvPr>
          <p:cNvSpPr txBox="1">
            <a:spLocks noChangeArrowheads="1"/>
          </p:cNvSpPr>
          <p:nvPr/>
        </p:nvSpPr>
        <p:spPr bwMode="auto">
          <a:xfrm>
            <a:off x="5742507" y="5070226"/>
            <a:ext cx="3433523"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a:lnSpc>
                <a:spcPct val="150000"/>
              </a:lnSpc>
              <a:spcBef>
                <a:spcPct val="50000"/>
              </a:spcBef>
            </a:pP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动画</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C8E6385A-C666-5783-9254-FC1862C125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396" y="3564715"/>
            <a:ext cx="545875" cy="545875"/>
          </a:xfrm>
          <a:prstGeom prst="rect">
            <a:avLst/>
          </a:prstGeom>
        </p:spPr>
      </p:pic>
      <p:sp>
        <p:nvSpPr>
          <p:cNvPr id="37" name="文本框 36">
            <a:extLst>
              <a:ext uri="{FF2B5EF4-FFF2-40B4-BE49-F238E27FC236}">
                <a16:creationId xmlns:a16="http://schemas.microsoft.com/office/drawing/2014/main" id="{9A9721B5-F942-BD20-992D-13B386AC8E39}"/>
              </a:ext>
            </a:extLst>
          </p:cNvPr>
          <p:cNvSpPr txBox="1"/>
          <p:nvPr/>
        </p:nvSpPr>
        <p:spPr>
          <a:xfrm>
            <a:off x="1048294" y="367570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01</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E375779F-8F54-B3C9-0B53-639332C35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774" y="4419955"/>
            <a:ext cx="545875" cy="545875"/>
          </a:xfrm>
          <a:prstGeom prst="rect">
            <a:avLst/>
          </a:prstGeom>
        </p:spPr>
      </p:pic>
      <p:sp>
        <p:nvSpPr>
          <p:cNvPr id="39" name="文本框 38">
            <a:extLst>
              <a:ext uri="{FF2B5EF4-FFF2-40B4-BE49-F238E27FC236}">
                <a16:creationId xmlns:a16="http://schemas.microsoft.com/office/drawing/2014/main" id="{4604B0C0-A5B2-6D58-E594-7DC44746143D}"/>
              </a:ext>
            </a:extLst>
          </p:cNvPr>
          <p:cNvSpPr txBox="1"/>
          <p:nvPr/>
        </p:nvSpPr>
        <p:spPr>
          <a:xfrm>
            <a:off x="1080672" y="453094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03</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0" name="图片 39">
            <a:extLst>
              <a:ext uri="{FF2B5EF4-FFF2-40B4-BE49-F238E27FC236}">
                <a16:creationId xmlns:a16="http://schemas.microsoft.com/office/drawing/2014/main" id="{C638E340-8BB9-1221-1FC2-1B8A40495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8915" y="4447255"/>
            <a:ext cx="545875" cy="545875"/>
          </a:xfrm>
          <a:prstGeom prst="rect">
            <a:avLst/>
          </a:prstGeom>
        </p:spPr>
      </p:pic>
      <p:sp>
        <p:nvSpPr>
          <p:cNvPr id="41" name="文本框 40">
            <a:extLst>
              <a:ext uri="{FF2B5EF4-FFF2-40B4-BE49-F238E27FC236}">
                <a16:creationId xmlns:a16="http://schemas.microsoft.com/office/drawing/2014/main" id="{E2186863-613C-239D-56C9-67B4A6A0E3F8}"/>
              </a:ext>
            </a:extLst>
          </p:cNvPr>
          <p:cNvSpPr txBox="1"/>
          <p:nvPr/>
        </p:nvSpPr>
        <p:spPr>
          <a:xfrm>
            <a:off x="5500813" y="4558246"/>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04</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5DA9C42A-8862-4267-B560-93C9A215E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653" y="5172328"/>
            <a:ext cx="545875" cy="545875"/>
          </a:xfrm>
          <a:prstGeom prst="rect">
            <a:avLst/>
          </a:prstGeom>
        </p:spPr>
      </p:pic>
      <p:sp>
        <p:nvSpPr>
          <p:cNvPr id="43" name="文本框 42">
            <a:extLst>
              <a:ext uri="{FF2B5EF4-FFF2-40B4-BE49-F238E27FC236}">
                <a16:creationId xmlns:a16="http://schemas.microsoft.com/office/drawing/2014/main" id="{3BF0B2A6-B608-6BFB-3EE4-73037A9A6622}"/>
              </a:ext>
            </a:extLst>
          </p:cNvPr>
          <p:cNvSpPr txBox="1"/>
          <p:nvPr/>
        </p:nvSpPr>
        <p:spPr>
          <a:xfrm>
            <a:off x="1070551" y="5283319"/>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05</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pic>
        <p:nvPicPr>
          <p:cNvPr id="44" name="图片 43">
            <a:extLst>
              <a:ext uri="{FF2B5EF4-FFF2-40B4-BE49-F238E27FC236}">
                <a16:creationId xmlns:a16="http://schemas.microsoft.com/office/drawing/2014/main" id="{9FAE2266-F886-9266-DDEF-F025248F1B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1452" y="5190884"/>
            <a:ext cx="545875" cy="545875"/>
          </a:xfrm>
          <a:prstGeom prst="rect">
            <a:avLst/>
          </a:prstGeom>
        </p:spPr>
      </p:pic>
      <p:sp>
        <p:nvSpPr>
          <p:cNvPr id="45" name="文本框 44">
            <a:extLst>
              <a:ext uri="{FF2B5EF4-FFF2-40B4-BE49-F238E27FC236}">
                <a16:creationId xmlns:a16="http://schemas.microsoft.com/office/drawing/2014/main" id="{247E8159-13F9-EAC1-A6D2-C8C65685DD7F}"/>
              </a:ext>
            </a:extLst>
          </p:cNvPr>
          <p:cNvSpPr txBox="1"/>
          <p:nvPr/>
        </p:nvSpPr>
        <p:spPr>
          <a:xfrm>
            <a:off x="5503350" y="5301875"/>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06</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CBCC5657-1940-3FB4-9081-147D87D2B33E}"/>
              </a:ext>
            </a:extLst>
          </p:cNvPr>
          <p:cNvSpPr txBox="1"/>
          <p:nvPr/>
        </p:nvSpPr>
        <p:spPr>
          <a:xfrm>
            <a:off x="1797193" y="6039957"/>
            <a:ext cx="463856" cy="338554"/>
          </a:xfrm>
          <a:prstGeom prst="rect">
            <a:avLst/>
          </a:prstGeom>
          <a:noFill/>
        </p:spPr>
        <p:txBody>
          <a:bodyPr wrap="square" rtlCol="0">
            <a:spAutoFit/>
          </a:bodyPr>
          <a:lstStyle/>
          <a:p>
            <a:r>
              <a:rPr lang="en-US" altLang="zh-CN" sz="1600" dirty="0">
                <a:solidFill>
                  <a:schemeClr val="bg1"/>
                </a:solidFill>
              </a:rPr>
              <a:t>07</a:t>
            </a:r>
            <a:endParaRPr lang="zh-CN" altLang="en-US" sz="1600" dirty="0">
              <a:solidFill>
                <a:schemeClr val="bg1"/>
              </a:solidFill>
            </a:endParaRPr>
          </a:p>
        </p:txBody>
      </p:sp>
      <p:sp>
        <p:nvSpPr>
          <p:cNvPr id="47" name="Text Box 2">
            <a:extLst>
              <a:ext uri="{FF2B5EF4-FFF2-40B4-BE49-F238E27FC236}">
                <a16:creationId xmlns:a16="http://schemas.microsoft.com/office/drawing/2014/main" id="{F75B81AB-F1C3-29FF-1373-50849B8EF93C}"/>
              </a:ext>
            </a:extLst>
          </p:cNvPr>
          <p:cNvSpPr txBox="1">
            <a:spLocks noChangeArrowheads="1"/>
          </p:cNvSpPr>
          <p:nvPr/>
        </p:nvSpPr>
        <p:spPr bwMode="auto">
          <a:xfrm>
            <a:off x="5742507" y="3553041"/>
            <a:ext cx="3338131" cy="656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1pPr>
            <a:lvl2pPr marL="742950" indent="-28575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2pPr>
            <a:lvl3pPr marL="11430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3pPr>
            <a:lvl4pPr marL="16002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4pPr>
            <a:lvl5pPr marL="2057400" indent="-228600" algn="ctr">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5pPr>
            <a:lvl6pPr marL="25146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6pPr>
            <a:lvl7pPr marL="29718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7pPr>
            <a:lvl8pPr marL="34290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8pPr>
            <a:lvl9pPr marL="3886200" indent="-228600" algn="ctr" eaLnBrk="0" fontAlgn="base" hangingPunct="0">
              <a:spcBef>
                <a:spcPct val="0"/>
              </a:spcBef>
              <a:spcAft>
                <a:spcPct val="0"/>
              </a:spcAft>
              <a:buFont typeface="Arial" panose="020B0604020202020204" pitchFamily="34" charset="0"/>
              <a:defRPr sz="2000">
                <a:solidFill>
                  <a:schemeClr val="accent1"/>
                </a:solidFill>
                <a:latin typeface="Lucida Sans Unicode" panose="020B0602030504020204" pitchFamily="34" charset="0"/>
                <a:ea typeface="Gulim" panose="020B0600000101010101" pitchFamily="34" charset="-127"/>
              </a:defRPr>
            </a:lvl9pPr>
          </a:lstStyle>
          <a:p>
            <a:pPr algn="l" eaLnBrk="1" hangingPunct="1">
              <a:lnSpc>
                <a:spcPct val="150000"/>
              </a:lnSpc>
              <a:spcBef>
                <a:spcPct val="50000"/>
              </a:spcBef>
            </a:pPr>
            <a:r>
              <a:rPr lang="zh-CN" altLang="en-US" sz="15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CSS</a:t>
            </a:r>
            <a:r>
              <a:rPr lang="zh-CN" altLang="en-US" sz="2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文本样式</a:t>
            </a:r>
            <a:endParaRPr lang="zh-CN" altLang="en-US" sz="2800" b="1" dirty="0">
              <a:solidFill>
                <a:schemeClr val="tx1"/>
              </a:solidFill>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3A8D9954-7589-4847-E537-74BA5504F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8915" y="3637252"/>
            <a:ext cx="545875" cy="545875"/>
          </a:xfrm>
          <a:prstGeom prst="rect">
            <a:avLst/>
          </a:prstGeom>
        </p:spPr>
      </p:pic>
      <p:sp>
        <p:nvSpPr>
          <p:cNvPr id="49" name="文本框 48">
            <a:extLst>
              <a:ext uri="{FF2B5EF4-FFF2-40B4-BE49-F238E27FC236}">
                <a16:creationId xmlns:a16="http://schemas.microsoft.com/office/drawing/2014/main" id="{CF1A0FED-C3A3-21BC-EB77-7117EEA6E340}"/>
              </a:ext>
            </a:extLst>
          </p:cNvPr>
          <p:cNvSpPr txBox="1"/>
          <p:nvPr/>
        </p:nvSpPr>
        <p:spPr>
          <a:xfrm>
            <a:off x="5500813" y="3748243"/>
            <a:ext cx="463856" cy="338554"/>
          </a:xfrm>
          <a:prstGeom prst="rect">
            <a:avLst/>
          </a:prstGeom>
          <a:noFill/>
        </p:spPr>
        <p:txBody>
          <a:bodyPr wrap="square" rtlCol="0">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02</a:t>
            </a:r>
            <a:endParaRPr lang="zh-CN" alt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18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pic>
        <p:nvPicPr>
          <p:cNvPr id="7" name="Picture 2">
            <a:extLst>
              <a:ext uri="{FF2B5EF4-FFF2-40B4-BE49-F238E27FC236}">
                <a16:creationId xmlns:a16="http://schemas.microsoft.com/office/drawing/2014/main" id="{80B1BB46-3DBD-4934-F346-B062005ED2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6" t="3146" r="23638" b="14742"/>
          <a:stretch>
            <a:fillRect/>
          </a:stretch>
        </p:blipFill>
        <p:spPr bwMode="auto">
          <a:xfrm>
            <a:off x="9389310" y="1331484"/>
            <a:ext cx="2133601" cy="237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A4613DBF-96C6-26D2-6E51-CD58B079C7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5" t="3395" r="6204" b="5909"/>
          <a:stretch>
            <a:fillRect/>
          </a:stretch>
        </p:blipFill>
        <p:spPr bwMode="auto">
          <a:xfrm>
            <a:off x="9389310" y="3792670"/>
            <a:ext cx="2133603" cy="237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A2D874F3-4C38-2616-BB2C-0BF9FA947FA6}"/>
              </a:ext>
            </a:extLst>
          </p:cNvPr>
          <p:cNvSpPr/>
          <p:nvPr/>
        </p:nvSpPr>
        <p:spPr>
          <a:xfrm>
            <a:off x="493487" y="1331485"/>
            <a:ext cx="8802156" cy="5354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矩形 9">
            <a:extLst>
              <a:ext uri="{FF2B5EF4-FFF2-40B4-BE49-F238E27FC236}">
                <a16:creationId xmlns:a16="http://schemas.microsoft.com/office/drawing/2014/main" id="{BD1C7D6E-A727-521F-250A-B1D3F1987D33}"/>
              </a:ext>
            </a:extLst>
          </p:cNvPr>
          <p:cNvSpPr/>
          <p:nvPr/>
        </p:nvSpPr>
        <p:spPr>
          <a:xfrm>
            <a:off x="493487" y="1271602"/>
            <a:ext cx="8802155" cy="53937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buClr>
                <a:srgbClr val="006BBC"/>
              </a:buClr>
            </a:pPr>
            <a:r>
              <a:rPr lang="en-US" altLang="zh-CN" sz="2200" dirty="0" err="1">
                <a:latin typeface="Times New Roman" panose="02020603050405020304" pitchFamily="18" charset="0"/>
                <a:cs typeface="Times New Roman" panose="02020603050405020304" pitchFamily="18" charset="0"/>
              </a:rPr>
              <a:t>background-image:linear-gradient</a:t>
            </a:r>
            <a:r>
              <a:rPr lang="en-US" altLang="zh-CN" sz="2200" dirty="0">
                <a:latin typeface="Times New Roman" panose="02020603050405020304" pitchFamily="18" charset="0"/>
                <a:cs typeface="Times New Roman" panose="02020603050405020304" pitchFamily="18" charset="0"/>
              </a:rPr>
              <a:t>(direction,color-stop1,color-stop2,...);</a:t>
            </a:r>
            <a:endParaRPr lang="zh-CN" altLang="en-US" sz="2200"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C1E38416-04E5-E3FD-C324-7D6C6C000057}"/>
              </a:ext>
            </a:extLst>
          </p:cNvPr>
          <p:cNvSpPr/>
          <p:nvPr/>
        </p:nvSpPr>
        <p:spPr>
          <a:xfrm>
            <a:off x="809699" y="2151451"/>
            <a:ext cx="7655428" cy="12003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dirty="0">
                <a:latin typeface="+mn-ea"/>
              </a:rPr>
              <a:t>.</a:t>
            </a:r>
            <a:r>
              <a:rPr lang="en-US" altLang="zh-CN" sz="2400" dirty="0">
                <a:latin typeface="+mn-ea"/>
              </a:rPr>
              <a:t>box1 {	width: 200px;</a:t>
            </a:r>
          </a:p>
          <a:p>
            <a:pPr lvl="0">
              <a:buClr>
                <a:srgbClr val="006BBC"/>
              </a:buClr>
            </a:pPr>
            <a:r>
              <a:rPr lang="en-US" altLang="zh-CN" sz="2400" dirty="0">
                <a:latin typeface="+mn-ea"/>
              </a:rPr>
              <a:t>	height: 200px;</a:t>
            </a:r>
          </a:p>
          <a:p>
            <a:pPr lvl="0">
              <a:buClr>
                <a:srgbClr val="006BBC"/>
              </a:buClr>
            </a:pPr>
            <a:r>
              <a:rPr lang="en-US" altLang="zh-CN" sz="2400" dirty="0">
                <a:latin typeface="+mn-ea"/>
              </a:rPr>
              <a:t>	background-image: linear-gradient(red, yellow);</a:t>
            </a:r>
            <a:r>
              <a:rPr lang="en-US" altLang="zh-CN" dirty="0">
                <a:latin typeface="+mn-ea"/>
              </a:rPr>
              <a:t>	}</a:t>
            </a:r>
            <a:endParaRPr lang="zh-CN" altLang="en-US" dirty="0">
              <a:latin typeface="+mn-ea"/>
            </a:endParaRPr>
          </a:p>
        </p:txBody>
      </p:sp>
      <p:sp>
        <p:nvSpPr>
          <p:cNvPr id="24" name="矩形 23">
            <a:extLst>
              <a:ext uri="{FF2B5EF4-FFF2-40B4-BE49-F238E27FC236}">
                <a16:creationId xmlns:a16="http://schemas.microsoft.com/office/drawing/2014/main" id="{8B5E556D-F34B-72D2-9975-E744C0583000}"/>
              </a:ext>
            </a:extLst>
          </p:cNvPr>
          <p:cNvSpPr/>
          <p:nvPr/>
        </p:nvSpPr>
        <p:spPr>
          <a:xfrm>
            <a:off x="716031" y="3648980"/>
            <a:ext cx="8579611" cy="8744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a:extLst>
              <a:ext uri="{FF2B5EF4-FFF2-40B4-BE49-F238E27FC236}">
                <a16:creationId xmlns:a16="http://schemas.microsoft.com/office/drawing/2014/main" id="{07109C61-6785-874C-1CB1-25C875B152FF}"/>
              </a:ext>
            </a:extLst>
          </p:cNvPr>
          <p:cNvSpPr/>
          <p:nvPr/>
        </p:nvSpPr>
        <p:spPr>
          <a:xfrm>
            <a:off x="789597" y="3707131"/>
            <a:ext cx="8579612"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sz="2000" dirty="0">
                <a:latin typeface="+mn-ea"/>
              </a:rPr>
              <a:t>direction</a:t>
            </a:r>
            <a:r>
              <a:rPr lang="zh-CN" altLang="en-US" sz="2000" dirty="0">
                <a:latin typeface="+mn-ea"/>
              </a:rPr>
              <a:t>属性值可以设置为：</a:t>
            </a:r>
            <a:r>
              <a:rPr lang="en-US" altLang="zh-CN" sz="2000" dirty="0">
                <a:latin typeface="+mn-ea"/>
              </a:rPr>
              <a:t>to right</a:t>
            </a:r>
            <a:r>
              <a:rPr lang="zh-CN" altLang="en-US" sz="2000" dirty="0">
                <a:latin typeface="+mn-ea"/>
              </a:rPr>
              <a:t>（从左到右），</a:t>
            </a:r>
            <a:r>
              <a:rPr lang="en-US" altLang="zh-CN" sz="2000" dirty="0">
                <a:latin typeface="+mn-ea"/>
              </a:rPr>
              <a:t>to bottom right(</a:t>
            </a:r>
            <a:r>
              <a:rPr lang="zh-CN" altLang="en-US" sz="2000" dirty="0">
                <a:latin typeface="+mn-ea"/>
              </a:rPr>
              <a:t>从左上角到右下角</a:t>
            </a:r>
            <a:r>
              <a:rPr lang="en-US" altLang="zh-CN" sz="2000" dirty="0">
                <a:latin typeface="+mn-ea"/>
              </a:rPr>
              <a:t>)</a:t>
            </a:r>
            <a:r>
              <a:rPr lang="zh-CN" altLang="en-US" sz="2000" dirty="0">
                <a:latin typeface="+mn-ea"/>
              </a:rPr>
              <a:t>等。</a:t>
            </a:r>
          </a:p>
        </p:txBody>
      </p:sp>
      <p:sp>
        <p:nvSpPr>
          <p:cNvPr id="26" name="矩形 25">
            <a:extLst>
              <a:ext uri="{FF2B5EF4-FFF2-40B4-BE49-F238E27FC236}">
                <a16:creationId xmlns:a16="http://schemas.microsoft.com/office/drawing/2014/main" id="{A0AC4869-BBE4-0326-CF11-1CBADB769F09}"/>
              </a:ext>
            </a:extLst>
          </p:cNvPr>
          <p:cNvSpPr/>
          <p:nvPr/>
        </p:nvSpPr>
        <p:spPr>
          <a:xfrm>
            <a:off x="769495" y="4704314"/>
            <a:ext cx="8814581" cy="156966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sz="2400" dirty="0">
                <a:latin typeface="+mn-ea"/>
              </a:rPr>
              <a:t>.box1 {	width: 200px;</a:t>
            </a:r>
          </a:p>
          <a:p>
            <a:pPr lvl="0">
              <a:buClr>
                <a:srgbClr val="006BBC"/>
              </a:buClr>
            </a:pPr>
            <a:r>
              <a:rPr lang="en-US" altLang="zh-CN" sz="2400" dirty="0">
                <a:latin typeface="+mn-ea"/>
              </a:rPr>
              <a:t>	height: 200px;</a:t>
            </a:r>
          </a:p>
          <a:p>
            <a:pPr lvl="0">
              <a:buClr>
                <a:srgbClr val="006BBC"/>
              </a:buClr>
            </a:pPr>
            <a:r>
              <a:rPr lang="en-US" altLang="zh-CN" sz="2400" dirty="0">
                <a:latin typeface="+mn-ea"/>
              </a:rPr>
              <a:t>	background-image: linear-gradient(</a:t>
            </a:r>
            <a:r>
              <a:rPr lang="en-US" altLang="zh-CN" sz="2400" dirty="0">
                <a:solidFill>
                  <a:srgbClr val="FF0000"/>
                </a:solidFill>
                <a:latin typeface="+mn-ea"/>
              </a:rPr>
              <a:t>to bottom right</a:t>
            </a:r>
            <a:r>
              <a:rPr lang="en-US" altLang="zh-CN" sz="2400" dirty="0">
                <a:latin typeface="+mn-ea"/>
              </a:rPr>
              <a:t> , red, yellow);	}</a:t>
            </a:r>
            <a:endParaRPr lang="zh-CN" altLang="en-US" sz="2400" dirty="0">
              <a:latin typeface="+mn-ea"/>
            </a:endParaRPr>
          </a:p>
        </p:txBody>
      </p:sp>
      <p:sp>
        <p:nvSpPr>
          <p:cNvPr id="27" name="矩形 26">
            <a:extLst>
              <a:ext uri="{FF2B5EF4-FFF2-40B4-BE49-F238E27FC236}">
                <a16:creationId xmlns:a16="http://schemas.microsoft.com/office/drawing/2014/main" id="{7B26F3FE-C888-BA3A-7E2C-CC932C67DD48}"/>
              </a:ext>
            </a:extLst>
          </p:cNvPr>
          <p:cNvSpPr/>
          <p:nvPr/>
        </p:nvSpPr>
        <p:spPr>
          <a:xfrm>
            <a:off x="669087" y="689684"/>
            <a:ext cx="10167708"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t>线性渐变语法</a:t>
            </a:r>
            <a:endParaRPr lang="en-US" altLang="zh-CN" sz="2400" dirty="0"/>
          </a:p>
        </p:txBody>
      </p:sp>
      <p:sp>
        <p:nvSpPr>
          <p:cNvPr id="28" name="iṡḻïďè">
            <a:extLst>
              <a:ext uri="{FF2B5EF4-FFF2-40B4-BE49-F238E27FC236}">
                <a16:creationId xmlns:a16="http://schemas.microsoft.com/office/drawing/2014/main" id="{C64FD86B-9D27-81DD-616C-9FA06D2B22B2}"/>
              </a:ext>
            </a:extLst>
          </p:cNvPr>
          <p:cNvSpPr/>
          <p:nvPr/>
        </p:nvSpPr>
        <p:spPr>
          <a:xfrm>
            <a:off x="716031" y="2105197"/>
            <a:ext cx="8579611" cy="1281092"/>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
        <p:nvSpPr>
          <p:cNvPr id="29" name="iṡḻïďè">
            <a:extLst>
              <a:ext uri="{FF2B5EF4-FFF2-40B4-BE49-F238E27FC236}">
                <a16:creationId xmlns:a16="http://schemas.microsoft.com/office/drawing/2014/main" id="{44AE3AA2-FBED-5E3D-19E1-005D475E0696}"/>
              </a:ext>
            </a:extLst>
          </p:cNvPr>
          <p:cNvSpPr/>
          <p:nvPr/>
        </p:nvSpPr>
        <p:spPr>
          <a:xfrm>
            <a:off x="729432" y="4742667"/>
            <a:ext cx="8566210" cy="1531307"/>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Tree>
    <p:extLst>
      <p:ext uri="{BB962C8B-B14F-4D97-AF65-F5344CB8AC3E}">
        <p14:creationId xmlns:p14="http://schemas.microsoft.com/office/powerpoint/2010/main" val="2714629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3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图像和背景</a:t>
            </a:r>
          </a:p>
        </p:txBody>
      </p:sp>
      <p:sp>
        <p:nvSpPr>
          <p:cNvPr id="27" name="矩形 26">
            <a:extLst>
              <a:ext uri="{FF2B5EF4-FFF2-40B4-BE49-F238E27FC236}">
                <a16:creationId xmlns:a16="http://schemas.microsoft.com/office/drawing/2014/main" id="{7B26F3FE-C888-BA3A-7E2C-CC932C67DD48}"/>
              </a:ext>
            </a:extLst>
          </p:cNvPr>
          <p:cNvSpPr/>
          <p:nvPr/>
        </p:nvSpPr>
        <p:spPr>
          <a:xfrm>
            <a:off x="669087" y="689684"/>
            <a:ext cx="10167708" cy="49699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线性渐变语法</a:t>
            </a:r>
            <a:endParaRPr lang="en-US" altLang="zh-CN" sz="2000" dirty="0"/>
          </a:p>
        </p:txBody>
      </p:sp>
      <p:pic>
        <p:nvPicPr>
          <p:cNvPr id="2" name="Picture 2">
            <a:extLst>
              <a:ext uri="{FF2B5EF4-FFF2-40B4-BE49-F238E27FC236}">
                <a16:creationId xmlns:a16="http://schemas.microsoft.com/office/drawing/2014/main" id="{64D92A72-14E6-BD3E-19FD-8B821CF86F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1" t="2642" r="6431" b="4151"/>
          <a:stretch>
            <a:fillRect/>
          </a:stretch>
        </p:blipFill>
        <p:spPr bwMode="auto">
          <a:xfrm>
            <a:off x="8663916" y="3324359"/>
            <a:ext cx="2568389" cy="260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a:extLst>
              <a:ext uri="{FF2B5EF4-FFF2-40B4-BE49-F238E27FC236}">
                <a16:creationId xmlns:a16="http://schemas.microsoft.com/office/drawing/2014/main" id="{46C75372-7D7E-0536-93DA-95DD3BB2497A}"/>
              </a:ext>
            </a:extLst>
          </p:cNvPr>
          <p:cNvSpPr/>
          <p:nvPr/>
        </p:nvSpPr>
        <p:spPr>
          <a:xfrm>
            <a:off x="729433" y="2286695"/>
            <a:ext cx="10502874"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 name="矩形 3">
            <a:extLst>
              <a:ext uri="{FF2B5EF4-FFF2-40B4-BE49-F238E27FC236}">
                <a16:creationId xmlns:a16="http://schemas.microsoft.com/office/drawing/2014/main" id="{0471C30C-CE94-8685-5A82-8B83A1910D12}"/>
              </a:ext>
            </a:extLst>
          </p:cNvPr>
          <p:cNvSpPr/>
          <p:nvPr/>
        </p:nvSpPr>
        <p:spPr>
          <a:xfrm>
            <a:off x="729432" y="2394856"/>
            <a:ext cx="1050287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sz="2400" dirty="0">
                <a:latin typeface="Times New Roman" panose="02020603050405020304" pitchFamily="18" charset="0"/>
                <a:cs typeface="Times New Roman" panose="02020603050405020304" pitchFamily="18" charset="0"/>
              </a:rPr>
              <a:t>background-image: radial-gradient(shape size at position, start-color, ..., last-color);</a:t>
            </a:r>
            <a:endParaRPr lang="zh-CN" altLang="en-US" sz="2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20AEA45-C1CA-629D-7D1F-5E3C809E3BD4}"/>
              </a:ext>
            </a:extLst>
          </p:cNvPr>
          <p:cNvSpPr/>
          <p:nvPr/>
        </p:nvSpPr>
        <p:spPr>
          <a:xfrm>
            <a:off x="1249400" y="3525156"/>
            <a:ext cx="6867354" cy="230832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
                <a:srgbClr val="006BBC"/>
              </a:buClr>
            </a:pPr>
            <a:r>
              <a:rPr lang="en-US" altLang="zh-CN" sz="2400" dirty="0">
                <a:latin typeface="+mn-ea"/>
              </a:rPr>
              <a:t>.box1 {</a:t>
            </a:r>
          </a:p>
          <a:p>
            <a:pPr lvl="0">
              <a:buClr>
                <a:srgbClr val="006BBC"/>
              </a:buClr>
            </a:pPr>
            <a:r>
              <a:rPr lang="en-US" altLang="zh-CN" sz="2400" dirty="0">
                <a:latin typeface="+mn-ea"/>
              </a:rPr>
              <a:t>	width: 200px;</a:t>
            </a:r>
          </a:p>
          <a:p>
            <a:pPr lvl="0">
              <a:buClr>
                <a:srgbClr val="006BBC"/>
              </a:buClr>
            </a:pPr>
            <a:r>
              <a:rPr lang="en-US" altLang="zh-CN" sz="2400" dirty="0">
                <a:latin typeface="+mn-ea"/>
              </a:rPr>
              <a:t>	height: 200px;</a:t>
            </a:r>
          </a:p>
          <a:p>
            <a:pPr lvl="0">
              <a:buClr>
                <a:srgbClr val="006BBC"/>
              </a:buClr>
            </a:pPr>
            <a:r>
              <a:rPr lang="en-US" altLang="zh-CN" sz="2400" dirty="0">
                <a:latin typeface="+mn-ea"/>
              </a:rPr>
              <a:t>	</a:t>
            </a:r>
            <a:r>
              <a:rPr lang="en-US" altLang="zh-CN" sz="2400" dirty="0" err="1">
                <a:latin typeface="+mn-ea"/>
              </a:rPr>
              <a:t>background-image:radial-gradient</a:t>
            </a:r>
            <a:r>
              <a:rPr lang="en-US" altLang="zh-CN" sz="2400" dirty="0">
                <a:latin typeface="+mn-ea"/>
              </a:rPr>
              <a:t>(</a:t>
            </a:r>
            <a:r>
              <a:rPr lang="en-US" altLang="zh-CN" sz="2400" dirty="0" err="1">
                <a:latin typeface="+mn-ea"/>
              </a:rPr>
              <a:t>red,yellow,green</a:t>
            </a:r>
            <a:r>
              <a:rPr lang="en-US" altLang="zh-CN" sz="2400" dirty="0">
                <a:latin typeface="+mn-ea"/>
              </a:rPr>
              <a:t>);</a:t>
            </a:r>
          </a:p>
          <a:p>
            <a:pPr lvl="0">
              <a:buClr>
                <a:srgbClr val="006BBC"/>
              </a:buClr>
            </a:pPr>
            <a:r>
              <a:rPr lang="en-US" altLang="zh-CN" sz="2400" dirty="0">
                <a:latin typeface="+mn-ea"/>
              </a:rPr>
              <a:t>}</a:t>
            </a:r>
            <a:endParaRPr lang="zh-CN" altLang="en-US" sz="2400" dirty="0">
              <a:latin typeface="+mn-ea"/>
            </a:endParaRPr>
          </a:p>
        </p:txBody>
      </p:sp>
      <p:sp>
        <p:nvSpPr>
          <p:cNvPr id="6" name="矩形 5">
            <a:extLst>
              <a:ext uri="{FF2B5EF4-FFF2-40B4-BE49-F238E27FC236}">
                <a16:creationId xmlns:a16="http://schemas.microsoft.com/office/drawing/2014/main" id="{0F7CF26D-233D-ADFB-0085-47A2D802F780}"/>
              </a:ext>
            </a:extLst>
          </p:cNvPr>
          <p:cNvSpPr/>
          <p:nvPr/>
        </p:nvSpPr>
        <p:spPr>
          <a:xfrm>
            <a:off x="858093" y="1595590"/>
            <a:ext cx="10167708"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000" dirty="0"/>
              <a:t>径向渐变语法</a:t>
            </a:r>
            <a:endParaRPr lang="en-US" altLang="zh-CN" sz="2000" dirty="0"/>
          </a:p>
        </p:txBody>
      </p:sp>
      <p:sp>
        <p:nvSpPr>
          <p:cNvPr id="11" name="iṡḻïďè">
            <a:extLst>
              <a:ext uri="{FF2B5EF4-FFF2-40B4-BE49-F238E27FC236}">
                <a16:creationId xmlns:a16="http://schemas.microsoft.com/office/drawing/2014/main" id="{170615C4-89A8-E472-2D61-21307D6E1F8E}"/>
              </a:ext>
            </a:extLst>
          </p:cNvPr>
          <p:cNvSpPr/>
          <p:nvPr/>
        </p:nvSpPr>
        <p:spPr>
          <a:xfrm>
            <a:off x="905037" y="3363792"/>
            <a:ext cx="7315127" cy="2566146"/>
          </a:xfrm>
          <a:prstGeom prst="roundRect">
            <a:avLst>
              <a:gd name="adj" fmla="val 10000"/>
            </a:avLst>
          </a:prstGeom>
          <a:noFill/>
          <a:ln>
            <a:solidFill>
              <a:srgbClr val="006BBC"/>
            </a:solidFill>
            <a:prstDash val="sysDash"/>
          </a:ln>
        </p:spPr>
        <p:txBody>
          <a:bodyPr vert="horz" lIns="180000" tIns="46800" rIns="180000" bIns="4680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lnSpc>
                <a:spcPct val="90000"/>
              </a:lnSpc>
              <a:spcBef>
                <a:spcPts val="1000"/>
              </a:spcBef>
            </a:pPr>
            <a:endParaRPr lang="zh-CN" altLang="en-US" sz="1200" dirty="0">
              <a:solidFill>
                <a:schemeClr val="bg1"/>
              </a:solidFill>
            </a:endParaRPr>
          </a:p>
        </p:txBody>
      </p:sp>
    </p:spTree>
    <p:extLst>
      <p:ext uri="{BB962C8B-B14F-4D97-AF65-F5344CB8AC3E}">
        <p14:creationId xmlns:p14="http://schemas.microsoft.com/office/powerpoint/2010/main" val="1146642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pic>
        <p:nvPicPr>
          <p:cNvPr id="9" name="table">
            <a:extLst>
              <a:ext uri="{FF2B5EF4-FFF2-40B4-BE49-F238E27FC236}">
                <a16:creationId xmlns:a16="http://schemas.microsoft.com/office/drawing/2014/main" id="{6D6CB42F-DCE5-C720-E84E-C402AA2A0A7A}"/>
              </a:ext>
            </a:extLst>
          </p:cNvPr>
          <p:cNvPicPr>
            <a:picLocks noChangeAspect="1"/>
          </p:cNvPicPr>
          <p:nvPr/>
        </p:nvPicPr>
        <p:blipFill>
          <a:blip r:embed="rId3"/>
          <a:stretch>
            <a:fillRect/>
          </a:stretch>
        </p:blipFill>
        <p:spPr>
          <a:xfrm>
            <a:off x="487770" y="2144234"/>
            <a:ext cx="11368341" cy="3136121"/>
          </a:xfrm>
          <a:prstGeom prst="rect">
            <a:avLst/>
          </a:prstGeom>
        </p:spPr>
      </p:pic>
      <p:sp>
        <p:nvSpPr>
          <p:cNvPr id="10" name="TextBox 6">
            <a:extLst>
              <a:ext uri="{FF2B5EF4-FFF2-40B4-BE49-F238E27FC236}">
                <a16:creationId xmlns:a16="http://schemas.microsoft.com/office/drawing/2014/main" id="{6C7CB298-0000-3EA6-7488-71636A86FD1C}"/>
              </a:ext>
            </a:extLst>
          </p:cNvPr>
          <p:cNvSpPr txBox="1"/>
          <p:nvPr/>
        </p:nvSpPr>
        <p:spPr>
          <a:xfrm>
            <a:off x="5008198" y="1659041"/>
            <a:ext cx="1828068"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微软雅黑" panose="020B0503020204020204" charset="-122"/>
                <a:ea typeface="微软雅黑" panose="020B0503020204020204" charset="-122"/>
                <a:sym typeface="微软雅黑" panose="020B0503020204020204" charset="-122"/>
              </a:rPr>
              <a:t>常用属性值</a:t>
            </a:r>
          </a:p>
        </p:txBody>
      </p:sp>
      <p:sp>
        <p:nvSpPr>
          <p:cNvPr id="13" name="矩形 12">
            <a:extLst>
              <a:ext uri="{FF2B5EF4-FFF2-40B4-BE49-F238E27FC236}">
                <a16:creationId xmlns:a16="http://schemas.microsoft.com/office/drawing/2014/main" id="{425D3E5A-4BCF-75C4-645A-AA8179870EC2}"/>
              </a:ext>
            </a:extLst>
          </p:cNvPr>
          <p:cNvSpPr/>
          <p:nvPr/>
        </p:nvSpPr>
        <p:spPr>
          <a:xfrm>
            <a:off x="665470" y="917613"/>
            <a:ext cx="3733347"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b="1" dirty="0">
                <a:latin typeface="+mj-lt"/>
                <a:ea typeface="+mj-ea"/>
                <a:cs typeface="+mj-cs"/>
              </a:rPr>
              <a:t>修改列表项的标志类型</a:t>
            </a:r>
            <a:endParaRPr lang="zh-CN" altLang="en-US" sz="2400" b="1" dirty="0"/>
          </a:p>
        </p:txBody>
      </p:sp>
      <p:grpSp>
        <p:nvGrpSpPr>
          <p:cNvPr id="16" name="组合 15">
            <a:extLst>
              <a:ext uri="{FF2B5EF4-FFF2-40B4-BE49-F238E27FC236}">
                <a16:creationId xmlns:a16="http://schemas.microsoft.com/office/drawing/2014/main" id="{9DD0DBEC-3B70-7BFD-4EFC-5DDF47147C81}"/>
              </a:ext>
            </a:extLst>
          </p:cNvPr>
          <p:cNvGrpSpPr/>
          <p:nvPr/>
        </p:nvGrpSpPr>
        <p:grpSpPr>
          <a:xfrm>
            <a:off x="828865" y="5534715"/>
            <a:ext cx="10636976" cy="1042982"/>
            <a:chOff x="1707502" y="2404740"/>
            <a:chExt cx="8168917" cy="453125"/>
          </a:xfrm>
        </p:grpSpPr>
        <p:sp>
          <p:nvSpPr>
            <p:cNvPr id="17" name="矩形: 圆角 16">
              <a:extLst>
                <a:ext uri="{FF2B5EF4-FFF2-40B4-BE49-F238E27FC236}">
                  <a16:creationId xmlns:a16="http://schemas.microsoft.com/office/drawing/2014/main" id="{2531812B-838E-6834-8A3B-5594021DD769}"/>
                </a:ext>
              </a:extLst>
            </p:cNvPr>
            <p:cNvSpPr/>
            <p:nvPr/>
          </p:nvSpPr>
          <p:spPr>
            <a:xfrm>
              <a:off x="1707502" y="2404740"/>
              <a:ext cx="8168917" cy="453125"/>
            </a:xfrm>
            <a:prstGeom prst="roundRect">
              <a:avLst>
                <a:gd name="adj" fmla="val 798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17">
              <a:extLst>
                <a:ext uri="{FF2B5EF4-FFF2-40B4-BE49-F238E27FC236}">
                  <a16:creationId xmlns:a16="http://schemas.microsoft.com/office/drawing/2014/main" id="{E4A4D147-781C-0CD2-B15E-1025DDFD3C45}"/>
                </a:ext>
              </a:extLst>
            </p:cNvPr>
            <p:cNvSpPr/>
            <p:nvPr/>
          </p:nvSpPr>
          <p:spPr>
            <a:xfrm>
              <a:off x="2342219" y="2547539"/>
              <a:ext cx="3276854" cy="200571"/>
            </a:xfrm>
            <a:prstGeom prst="rect">
              <a:avLst/>
            </a:prstGeom>
            <a:solidFill>
              <a:schemeClr val="accent2">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latin typeface="+mn-ea"/>
                </a:rPr>
                <a:t>ul {</a:t>
              </a:r>
              <a:r>
                <a:rPr lang="en-US" altLang="zh-CN" sz="2400" dirty="0">
                  <a:solidFill>
                    <a:srgbClr val="FF0000"/>
                  </a:solidFill>
                  <a:latin typeface="+mn-ea"/>
                </a:rPr>
                <a:t>list-style-type</a:t>
              </a:r>
              <a:r>
                <a:rPr lang="en-US" altLang="zh-CN" sz="2400" dirty="0">
                  <a:latin typeface="+mn-ea"/>
                </a:rPr>
                <a:t> : square}</a:t>
              </a:r>
            </a:p>
          </p:txBody>
        </p:sp>
        <p:sp>
          <p:nvSpPr>
            <p:cNvPr id="19" name="矩形 18">
              <a:extLst>
                <a:ext uri="{FF2B5EF4-FFF2-40B4-BE49-F238E27FC236}">
                  <a16:creationId xmlns:a16="http://schemas.microsoft.com/office/drawing/2014/main" id="{1CBC462B-7B9D-029F-8D94-685B7B9BD735}"/>
                </a:ext>
              </a:extLst>
            </p:cNvPr>
            <p:cNvSpPr/>
            <p:nvPr/>
          </p:nvSpPr>
          <p:spPr>
            <a:xfrm>
              <a:off x="6601293" y="2410675"/>
              <a:ext cx="1300186" cy="441256"/>
            </a:xfrm>
            <a:prstGeom prst="rect">
              <a:avLst/>
            </a:prstGeom>
            <a:solidFill>
              <a:schemeClr val="accent2">
                <a:lumMod val="20000"/>
                <a:lumOff val="80000"/>
              </a:schemeClr>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n"/>
              </a:pPr>
              <a:r>
                <a:rPr lang="zh-CN" altLang="en-US" sz="2000" dirty="0">
                  <a:latin typeface="+mn-ea"/>
                </a:rPr>
                <a:t>红茶</a:t>
              </a:r>
              <a:endParaRPr lang="en-US" altLang="zh-CN" sz="2000" dirty="0">
                <a:latin typeface="+mn-ea"/>
              </a:endParaRPr>
            </a:p>
            <a:p>
              <a:pPr marL="285750" indent="-285750">
                <a:buFont typeface="Wingdings" panose="05000000000000000000" pitchFamily="2" charset="2"/>
                <a:buChar char="n"/>
              </a:pPr>
              <a:r>
                <a:rPr lang="zh-CN" altLang="en-US" sz="2000" dirty="0">
                  <a:latin typeface="+mn-ea"/>
                </a:rPr>
                <a:t>绿茶</a:t>
              </a:r>
              <a:endParaRPr lang="en-US" altLang="zh-CN" sz="2000" dirty="0">
                <a:latin typeface="+mn-ea"/>
              </a:endParaRPr>
            </a:p>
            <a:p>
              <a:pPr marL="285750" indent="-285750">
                <a:buFont typeface="Wingdings" panose="05000000000000000000" pitchFamily="2" charset="2"/>
                <a:buChar char="n"/>
              </a:pPr>
              <a:r>
                <a:rPr lang="zh-CN" altLang="en-US" sz="2000" dirty="0">
                  <a:latin typeface="+mn-ea"/>
                </a:rPr>
                <a:t>花茶</a:t>
              </a:r>
              <a:endParaRPr lang="en-US" altLang="zh-CN" sz="2000" dirty="0">
                <a:latin typeface="+mn-ea"/>
              </a:endParaRPr>
            </a:p>
          </p:txBody>
        </p:sp>
      </p:grpSp>
    </p:spTree>
    <p:extLst>
      <p:ext uri="{BB962C8B-B14F-4D97-AF65-F5344CB8AC3E}">
        <p14:creationId xmlns:p14="http://schemas.microsoft.com/office/powerpoint/2010/main" val="2390071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sp>
        <p:nvSpPr>
          <p:cNvPr id="2" name="矩形 1">
            <a:extLst>
              <a:ext uri="{FF2B5EF4-FFF2-40B4-BE49-F238E27FC236}">
                <a16:creationId xmlns:a16="http://schemas.microsoft.com/office/drawing/2014/main" id="{F078C35F-65AB-7DAD-02C3-A6DEB8664D69}"/>
              </a:ext>
            </a:extLst>
          </p:cNvPr>
          <p:cNvSpPr/>
          <p:nvPr/>
        </p:nvSpPr>
        <p:spPr>
          <a:xfrm>
            <a:off x="759808" y="1531251"/>
            <a:ext cx="4624991"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cs typeface="+mj-cs"/>
              </a:rPr>
              <a:t>列表项标志设置为图像</a:t>
            </a:r>
            <a:endParaRPr lang="zh-CN" altLang="en-US" sz="2400" dirty="0">
              <a:latin typeface="楷体" panose="02010609060101010101" pitchFamily="49" charset="-122"/>
              <a:ea typeface="楷体" panose="02010609060101010101" pitchFamily="49" charset="-122"/>
            </a:endParaRPr>
          </a:p>
        </p:txBody>
      </p:sp>
      <p:grpSp>
        <p:nvGrpSpPr>
          <p:cNvPr id="3" name="组合 2">
            <a:extLst>
              <a:ext uri="{FF2B5EF4-FFF2-40B4-BE49-F238E27FC236}">
                <a16:creationId xmlns:a16="http://schemas.microsoft.com/office/drawing/2014/main" id="{C22D5A82-04F7-55E0-D221-3DA834B526F6}"/>
              </a:ext>
            </a:extLst>
          </p:cNvPr>
          <p:cNvGrpSpPr/>
          <p:nvPr/>
        </p:nvGrpSpPr>
        <p:grpSpPr>
          <a:xfrm>
            <a:off x="851184" y="2572535"/>
            <a:ext cx="10581006" cy="1972805"/>
            <a:chOff x="191343" y="2671918"/>
            <a:chExt cx="6696744" cy="3110911"/>
          </a:xfrm>
        </p:grpSpPr>
        <p:sp>
          <p:nvSpPr>
            <p:cNvPr id="23" name="矩形 22">
              <a:extLst>
                <a:ext uri="{FF2B5EF4-FFF2-40B4-BE49-F238E27FC236}">
                  <a16:creationId xmlns:a16="http://schemas.microsoft.com/office/drawing/2014/main" id="{AE6C2F80-00BE-7462-EF73-1385C6E763BC}"/>
                </a:ext>
              </a:extLst>
            </p:cNvPr>
            <p:cNvSpPr/>
            <p:nvPr/>
          </p:nvSpPr>
          <p:spPr>
            <a:xfrm>
              <a:off x="191343" y="2671918"/>
              <a:ext cx="6696744" cy="30476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23">
              <a:extLst>
                <a:ext uri="{FF2B5EF4-FFF2-40B4-BE49-F238E27FC236}">
                  <a16:creationId xmlns:a16="http://schemas.microsoft.com/office/drawing/2014/main" id="{B38F2521-7C23-C544-290C-14BDE415BF98}"/>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5B197ED7-B033-BC31-2B6C-CF75502C635B}"/>
              </a:ext>
            </a:extLst>
          </p:cNvPr>
          <p:cNvSpPr/>
          <p:nvPr/>
        </p:nvSpPr>
        <p:spPr>
          <a:xfrm>
            <a:off x="1736485" y="3184119"/>
            <a:ext cx="6177534" cy="59003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en-US" altLang="zh-CN" sz="2400" dirty="0">
                <a:latin typeface="+mn-ea"/>
              </a:rPr>
              <a:t>ul {</a:t>
            </a:r>
            <a:r>
              <a:rPr lang="en-US" altLang="zh-CN" sz="2400" dirty="0">
                <a:solidFill>
                  <a:srgbClr val="FF0000"/>
                </a:solidFill>
                <a:latin typeface="+mn-ea"/>
              </a:rPr>
              <a:t>list-style-image:</a:t>
            </a:r>
            <a:r>
              <a:rPr lang="en-US" altLang="zh-CN" sz="2400" dirty="0">
                <a:latin typeface="+mn-ea"/>
              </a:rPr>
              <a:t> </a:t>
            </a:r>
            <a:r>
              <a:rPr lang="en-US" altLang="zh-CN" sz="2400" dirty="0" err="1">
                <a:latin typeface="+mn-ea"/>
              </a:rPr>
              <a:t>url</a:t>
            </a:r>
            <a:r>
              <a:rPr lang="en-US" altLang="zh-CN" sz="2400" dirty="0">
                <a:latin typeface="+mn-ea"/>
              </a:rPr>
              <a:t>(</a:t>
            </a:r>
            <a:r>
              <a:rPr lang="en-US" altLang="zh-CN" sz="2400" dirty="0" err="1">
                <a:latin typeface="+mn-ea"/>
              </a:rPr>
              <a:t>img</a:t>
            </a:r>
            <a:r>
              <a:rPr lang="en-US" altLang="zh-CN" sz="2400" dirty="0">
                <a:latin typeface="+mn-ea"/>
              </a:rPr>
              <a:t>/icon.gif);}</a:t>
            </a:r>
          </a:p>
        </p:txBody>
      </p:sp>
      <p:grpSp>
        <p:nvGrpSpPr>
          <p:cNvPr id="5" name="组合 4">
            <a:extLst>
              <a:ext uri="{FF2B5EF4-FFF2-40B4-BE49-F238E27FC236}">
                <a16:creationId xmlns:a16="http://schemas.microsoft.com/office/drawing/2014/main" id="{528A8590-6FA5-B144-5E95-716F936729AF}"/>
              </a:ext>
            </a:extLst>
          </p:cNvPr>
          <p:cNvGrpSpPr/>
          <p:nvPr/>
        </p:nvGrpSpPr>
        <p:grpSpPr>
          <a:xfrm>
            <a:off x="7524090" y="2759755"/>
            <a:ext cx="1293460" cy="1422954"/>
            <a:chOff x="6559068" y="2264442"/>
            <a:chExt cx="1293460" cy="1422954"/>
          </a:xfrm>
        </p:grpSpPr>
        <p:pic>
          <p:nvPicPr>
            <p:cNvPr id="11" name="图形 2" descr="叶">
              <a:extLst>
                <a:ext uri="{FF2B5EF4-FFF2-40B4-BE49-F238E27FC236}">
                  <a16:creationId xmlns:a16="http://schemas.microsoft.com/office/drawing/2014/main" id="{1C112660-A0E0-37A5-5350-CA9E7C6DD7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2367544"/>
              <a:ext cx="389929" cy="389929"/>
            </a:xfrm>
            <a:prstGeom prst="rect">
              <a:avLst/>
            </a:prstGeom>
          </p:spPr>
        </p:pic>
        <p:sp>
          <p:nvSpPr>
            <p:cNvPr id="20" name="矩形 19">
              <a:extLst>
                <a:ext uri="{FF2B5EF4-FFF2-40B4-BE49-F238E27FC236}">
                  <a16:creationId xmlns:a16="http://schemas.microsoft.com/office/drawing/2014/main" id="{BF9E584A-D5C7-D82B-9B08-C4B724F1AA8A}"/>
                </a:ext>
              </a:extLst>
            </p:cNvPr>
            <p:cNvSpPr/>
            <p:nvPr/>
          </p:nvSpPr>
          <p:spPr>
            <a:xfrm>
              <a:off x="6948997" y="2264442"/>
              <a:ext cx="903531" cy="14229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dirty="0">
                  <a:latin typeface="+mn-ea"/>
                </a:rPr>
                <a:t>红茶</a:t>
              </a:r>
              <a:endParaRPr lang="en-US" altLang="zh-CN" sz="2000" dirty="0">
                <a:latin typeface="+mn-ea"/>
              </a:endParaRPr>
            </a:p>
            <a:p>
              <a:pPr>
                <a:lnSpc>
                  <a:spcPct val="150000"/>
                </a:lnSpc>
              </a:pPr>
              <a:r>
                <a:rPr lang="zh-CN" altLang="en-US" sz="2000" dirty="0">
                  <a:latin typeface="+mn-ea"/>
                </a:rPr>
                <a:t>绿茶</a:t>
              </a:r>
              <a:endParaRPr lang="en-US" altLang="zh-CN" sz="2000" dirty="0">
                <a:latin typeface="+mn-ea"/>
              </a:endParaRPr>
            </a:p>
            <a:p>
              <a:pPr>
                <a:lnSpc>
                  <a:spcPct val="150000"/>
                </a:lnSpc>
              </a:pPr>
              <a:r>
                <a:rPr lang="zh-CN" altLang="en-US" sz="2000" dirty="0">
                  <a:latin typeface="+mn-ea"/>
                </a:rPr>
                <a:t>花茶</a:t>
              </a:r>
              <a:endParaRPr lang="en-US" altLang="zh-CN" sz="2000" dirty="0">
                <a:latin typeface="+mn-ea"/>
              </a:endParaRPr>
            </a:p>
          </p:txBody>
        </p:sp>
        <p:pic>
          <p:nvPicPr>
            <p:cNvPr id="21" name="图形 17" descr="叶">
              <a:extLst>
                <a:ext uri="{FF2B5EF4-FFF2-40B4-BE49-F238E27FC236}">
                  <a16:creationId xmlns:a16="http://schemas.microsoft.com/office/drawing/2014/main" id="{7DBD42A1-72F8-3374-B833-3F851B52E00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2819045"/>
              <a:ext cx="389929" cy="389929"/>
            </a:xfrm>
            <a:prstGeom prst="rect">
              <a:avLst/>
            </a:prstGeom>
          </p:spPr>
        </p:pic>
        <p:pic>
          <p:nvPicPr>
            <p:cNvPr id="22" name="图形 18" descr="叶">
              <a:extLst>
                <a:ext uri="{FF2B5EF4-FFF2-40B4-BE49-F238E27FC236}">
                  <a16:creationId xmlns:a16="http://schemas.microsoft.com/office/drawing/2014/main" id="{A99873ED-912C-3F8C-758B-CD81E6B29BF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9068" y="3264597"/>
              <a:ext cx="389929" cy="389929"/>
            </a:xfrm>
            <a:prstGeom prst="rect">
              <a:avLst/>
            </a:prstGeom>
          </p:spPr>
        </p:pic>
      </p:grpSp>
      <p:grpSp>
        <p:nvGrpSpPr>
          <p:cNvPr id="6" name="组合 5">
            <a:extLst>
              <a:ext uri="{FF2B5EF4-FFF2-40B4-BE49-F238E27FC236}">
                <a16:creationId xmlns:a16="http://schemas.microsoft.com/office/drawing/2014/main" id="{92BECFC9-0748-CD52-CB77-17303D8B8C89}"/>
              </a:ext>
            </a:extLst>
          </p:cNvPr>
          <p:cNvGrpSpPr/>
          <p:nvPr/>
        </p:nvGrpSpPr>
        <p:grpSpPr>
          <a:xfrm>
            <a:off x="851184" y="4691602"/>
            <a:ext cx="10581006" cy="635147"/>
            <a:chOff x="721732" y="4110087"/>
            <a:chExt cx="10581006" cy="635147"/>
          </a:xfrm>
        </p:grpSpPr>
        <p:sp>
          <p:nvSpPr>
            <p:cNvPr id="7" name="矩形 6">
              <a:extLst>
                <a:ext uri="{FF2B5EF4-FFF2-40B4-BE49-F238E27FC236}">
                  <a16:creationId xmlns:a16="http://schemas.microsoft.com/office/drawing/2014/main" id="{141E53D3-CF52-B61F-7CF6-CEF92BB4BFC8}"/>
                </a:ext>
              </a:extLst>
            </p:cNvPr>
            <p:cNvSpPr/>
            <p:nvPr/>
          </p:nvSpPr>
          <p:spPr>
            <a:xfrm>
              <a:off x="721732" y="4110087"/>
              <a:ext cx="10581006" cy="635147"/>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TextBox 7">
              <a:extLst>
                <a:ext uri="{FF2B5EF4-FFF2-40B4-BE49-F238E27FC236}">
                  <a16:creationId xmlns:a16="http://schemas.microsoft.com/office/drawing/2014/main" id="{A18D1DB4-DCE3-B6F0-A37B-877EDDD1F47E}"/>
                </a:ext>
              </a:extLst>
            </p:cNvPr>
            <p:cNvSpPr txBox="1"/>
            <p:nvPr/>
          </p:nvSpPr>
          <p:spPr>
            <a:xfrm>
              <a:off x="801280" y="4225760"/>
              <a:ext cx="10501458"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注意</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：列表项标志的</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图片背景色</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最好</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设置为透明色</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，所以图片</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格式</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最好为</a:t>
              </a:r>
              <a:r>
                <a:rPr lang="en-US" altLang="zh-CN" sz="2000" b="1" dirty="0">
                  <a:solidFill>
                    <a:srgbClr val="FFC000"/>
                  </a:solidFill>
                  <a:latin typeface="微软雅黑" panose="020B0503020204020204" charset="-122"/>
                  <a:ea typeface="微软雅黑" panose="020B0503020204020204" charset="-122"/>
                  <a:sym typeface="微软雅黑" panose="020B0503020204020204" charset="-122"/>
                </a:rPr>
                <a:t>gif</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或者</a:t>
              </a:r>
              <a:r>
                <a:rPr lang="en-US" altLang="zh-CN" sz="2000" b="1" dirty="0" err="1">
                  <a:solidFill>
                    <a:srgbClr val="FFC000"/>
                  </a:solidFill>
                  <a:latin typeface="微软雅黑" panose="020B0503020204020204" charset="-122"/>
                  <a:ea typeface="微软雅黑" panose="020B0503020204020204" charset="-122"/>
                  <a:sym typeface="微软雅黑" panose="020B0503020204020204" charset="-122"/>
                </a:rPr>
                <a:t>png</a:t>
              </a:r>
              <a:r>
                <a:rPr lang="zh-CN" altLang="zh-CN" sz="2000" dirty="0">
                  <a:solidFill>
                    <a:schemeClr val="bg1"/>
                  </a:solidFill>
                  <a:latin typeface="微软雅黑" panose="020B0503020204020204" charset="-122"/>
                  <a:ea typeface="微软雅黑" panose="020B0503020204020204" charset="-122"/>
                  <a:sym typeface="微软雅黑" panose="020B0503020204020204" charset="-122"/>
                </a:rPr>
                <a:t>格式</a:t>
              </a:r>
              <a:endParaRPr lang="zh-CN" altLang="en-US" sz="2000" dirty="0">
                <a:solidFill>
                  <a:schemeClr val="bg1"/>
                </a:solidFill>
                <a:latin typeface="微软雅黑" panose="020B0503020204020204" charset="-122"/>
                <a:ea typeface="微软雅黑" panose="020B0503020204020204" charset="-122"/>
                <a:sym typeface="微软雅黑" panose="020B0503020204020204" charset="-122"/>
              </a:endParaRPr>
            </a:p>
          </p:txBody>
        </p:sp>
      </p:grpSp>
    </p:spTree>
    <p:extLst>
      <p:ext uri="{BB962C8B-B14F-4D97-AF65-F5344CB8AC3E}">
        <p14:creationId xmlns:p14="http://schemas.microsoft.com/office/powerpoint/2010/main" val="2978683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pic>
        <p:nvPicPr>
          <p:cNvPr id="9" name="table">
            <a:extLst>
              <a:ext uri="{FF2B5EF4-FFF2-40B4-BE49-F238E27FC236}">
                <a16:creationId xmlns:a16="http://schemas.microsoft.com/office/drawing/2014/main" id="{A769004A-E8EA-4338-85EF-16FD1EE9D532}"/>
              </a:ext>
            </a:extLst>
          </p:cNvPr>
          <p:cNvPicPr>
            <a:picLocks noChangeAspect="1"/>
          </p:cNvPicPr>
          <p:nvPr/>
        </p:nvPicPr>
        <p:blipFill>
          <a:blip r:embed="rId3"/>
          <a:stretch>
            <a:fillRect/>
          </a:stretch>
        </p:blipFill>
        <p:spPr>
          <a:xfrm>
            <a:off x="1216104" y="1873839"/>
            <a:ext cx="10201946" cy="1904933"/>
          </a:xfrm>
          <a:prstGeom prst="rect">
            <a:avLst/>
          </a:prstGeom>
        </p:spPr>
      </p:pic>
      <p:pic>
        <p:nvPicPr>
          <p:cNvPr id="10" name="Picture 2">
            <a:extLst>
              <a:ext uri="{FF2B5EF4-FFF2-40B4-BE49-F238E27FC236}">
                <a16:creationId xmlns:a16="http://schemas.microsoft.com/office/drawing/2014/main" id="{392B9783-397D-F300-E5EE-10A5B6BEE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a:fillRect/>
          </a:stretch>
        </p:blipFill>
        <p:spPr bwMode="auto">
          <a:xfrm>
            <a:off x="1216103" y="4177664"/>
            <a:ext cx="4987027" cy="165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D58BF143-3E2E-1DF1-8851-0C0ECB28CA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3584" y="4213158"/>
            <a:ext cx="5104466" cy="1579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a:extLst>
              <a:ext uri="{FF2B5EF4-FFF2-40B4-BE49-F238E27FC236}">
                <a16:creationId xmlns:a16="http://schemas.microsoft.com/office/drawing/2014/main" id="{1A45B61A-8967-D51C-A4F9-E7FBFA5744B5}"/>
              </a:ext>
            </a:extLst>
          </p:cNvPr>
          <p:cNvSpPr/>
          <p:nvPr/>
        </p:nvSpPr>
        <p:spPr>
          <a:xfrm>
            <a:off x="773949" y="1022089"/>
            <a:ext cx="7680622" cy="559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sz="2400" dirty="0">
                <a:latin typeface="楷体" panose="02010609060101010101" pitchFamily="49" charset="-122"/>
                <a:ea typeface="楷体" panose="02010609060101010101" pitchFamily="49" charset="-122"/>
                <a:cs typeface="+mj-cs"/>
              </a:rPr>
              <a:t>确定列表标志出现在列表项内容之外还是内容内部</a:t>
            </a:r>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29183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grpSp>
        <p:nvGrpSpPr>
          <p:cNvPr id="19" name="组合 18">
            <a:extLst>
              <a:ext uri="{FF2B5EF4-FFF2-40B4-BE49-F238E27FC236}">
                <a16:creationId xmlns:a16="http://schemas.microsoft.com/office/drawing/2014/main" id="{B9813D45-D3C7-45F5-158F-41732C4E3E37}"/>
              </a:ext>
            </a:extLst>
          </p:cNvPr>
          <p:cNvGrpSpPr/>
          <p:nvPr/>
        </p:nvGrpSpPr>
        <p:grpSpPr>
          <a:xfrm>
            <a:off x="805497" y="1342269"/>
            <a:ext cx="10581006" cy="4173463"/>
            <a:chOff x="191343" y="-798294"/>
            <a:chExt cx="6696744" cy="6581123"/>
          </a:xfrm>
        </p:grpSpPr>
        <p:sp>
          <p:nvSpPr>
            <p:cNvPr id="24" name="矩形 23">
              <a:extLst>
                <a:ext uri="{FF2B5EF4-FFF2-40B4-BE49-F238E27FC236}">
                  <a16:creationId xmlns:a16="http://schemas.microsoft.com/office/drawing/2014/main" id="{570C8527-32A5-1D4A-9C03-23A2C3AEB733}"/>
                </a:ext>
              </a:extLst>
            </p:cNvPr>
            <p:cNvSpPr/>
            <p:nvPr/>
          </p:nvSpPr>
          <p:spPr>
            <a:xfrm>
              <a:off x="191343" y="-798294"/>
              <a:ext cx="6696744" cy="65178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a:extLst>
                <a:ext uri="{FF2B5EF4-FFF2-40B4-BE49-F238E27FC236}">
                  <a16:creationId xmlns:a16="http://schemas.microsoft.com/office/drawing/2014/main" id="{63071600-656B-8529-2A89-0BBB7E517569}"/>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a:extLst>
              <a:ext uri="{FF2B5EF4-FFF2-40B4-BE49-F238E27FC236}">
                <a16:creationId xmlns:a16="http://schemas.microsoft.com/office/drawing/2014/main" id="{0460A77F-B3B8-B9EE-3F8E-53114E61DF0B}"/>
              </a:ext>
            </a:extLst>
          </p:cNvPr>
          <p:cNvSpPr/>
          <p:nvPr/>
        </p:nvSpPr>
        <p:spPr>
          <a:xfrm>
            <a:off x="1324200" y="1603202"/>
            <a:ext cx="8840618" cy="331545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超链接的特殊性在于能够根据它们所处的状态来设置它们的样式。</a:t>
            </a:r>
          </a:p>
          <a:p>
            <a:pPr lvl="0">
              <a:spcAft>
                <a:spcPts val="1200"/>
              </a:spcAft>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超链接的四种状态：</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a:link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普通的、未被访问的链接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a:visited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用户已访问的链接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a:hover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鼠标指针位于链接的上方 </a:t>
            </a:r>
          </a:p>
          <a:p>
            <a:pPr lvl="0">
              <a:lnSpc>
                <a:spcPct val="150000"/>
              </a:lnSpc>
            </a:pP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a:active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链接被点击的时刻</a:t>
            </a:r>
            <a:endParaRPr lang="en-US" altLang="zh-CN" sz="2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TextBox 4">
            <a:extLst>
              <a:ext uri="{FF2B5EF4-FFF2-40B4-BE49-F238E27FC236}">
                <a16:creationId xmlns:a16="http://schemas.microsoft.com/office/drawing/2014/main" id="{87C5B91C-2D55-2510-B6CF-73CD61DFEBC4}"/>
              </a:ext>
            </a:extLst>
          </p:cNvPr>
          <p:cNvSpPr txBox="1"/>
          <p:nvPr/>
        </p:nvSpPr>
        <p:spPr>
          <a:xfrm>
            <a:off x="7264479" y="3384508"/>
            <a:ext cx="172354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FF0000"/>
                </a:solidFill>
                <a:latin typeface="微软雅黑" panose="020B0503020204020204" charset="-122"/>
                <a:ea typeface="微软雅黑" panose="020B0503020204020204" charset="-122"/>
                <a:sym typeface="微软雅黑" panose="020B0503020204020204" charset="-122"/>
              </a:rPr>
              <a:t>伪类选择器</a:t>
            </a:r>
          </a:p>
        </p:txBody>
      </p:sp>
      <p:sp>
        <p:nvSpPr>
          <p:cNvPr id="22" name="矩形 21">
            <a:extLst>
              <a:ext uri="{FF2B5EF4-FFF2-40B4-BE49-F238E27FC236}">
                <a16:creationId xmlns:a16="http://schemas.microsoft.com/office/drawing/2014/main" id="{561DF228-C95F-A532-1BC1-E99DA89390D6}"/>
              </a:ext>
            </a:extLst>
          </p:cNvPr>
          <p:cNvSpPr/>
          <p:nvPr/>
        </p:nvSpPr>
        <p:spPr>
          <a:xfrm>
            <a:off x="1325922" y="2625448"/>
            <a:ext cx="4845377" cy="233777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箭头: 右 22">
            <a:extLst>
              <a:ext uri="{FF2B5EF4-FFF2-40B4-BE49-F238E27FC236}">
                <a16:creationId xmlns:a16="http://schemas.microsoft.com/office/drawing/2014/main" id="{BD995F61-FC1A-9707-ACE2-CF4B31B8E5F4}"/>
              </a:ext>
            </a:extLst>
          </p:cNvPr>
          <p:cNvSpPr/>
          <p:nvPr/>
        </p:nvSpPr>
        <p:spPr>
          <a:xfrm>
            <a:off x="6430651" y="3530500"/>
            <a:ext cx="669303" cy="1696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18760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4</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列表和超链接</a:t>
            </a:r>
          </a:p>
        </p:txBody>
      </p:sp>
      <p:grpSp>
        <p:nvGrpSpPr>
          <p:cNvPr id="2" name="组合 1">
            <a:extLst>
              <a:ext uri="{FF2B5EF4-FFF2-40B4-BE49-F238E27FC236}">
                <a16:creationId xmlns:a16="http://schemas.microsoft.com/office/drawing/2014/main" id="{299228CE-1541-4B48-B2E7-AF744DE115A5}"/>
              </a:ext>
            </a:extLst>
          </p:cNvPr>
          <p:cNvGrpSpPr/>
          <p:nvPr/>
        </p:nvGrpSpPr>
        <p:grpSpPr>
          <a:xfrm>
            <a:off x="805497" y="1861081"/>
            <a:ext cx="10581006" cy="3135837"/>
            <a:chOff x="191343" y="837936"/>
            <a:chExt cx="6696744" cy="4944893"/>
          </a:xfrm>
        </p:grpSpPr>
        <p:sp>
          <p:nvSpPr>
            <p:cNvPr id="5" name="矩形 4">
              <a:extLst>
                <a:ext uri="{FF2B5EF4-FFF2-40B4-BE49-F238E27FC236}">
                  <a16:creationId xmlns:a16="http://schemas.microsoft.com/office/drawing/2014/main" id="{4D39F110-749A-536D-2FE9-F66440220827}"/>
                </a:ext>
              </a:extLst>
            </p:cNvPr>
            <p:cNvSpPr/>
            <p:nvPr/>
          </p:nvSpPr>
          <p:spPr>
            <a:xfrm>
              <a:off x="191343" y="837936"/>
              <a:ext cx="6696744" cy="4881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725230A9-21F3-F892-CEA6-972AB13F3E41}"/>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矩形 2">
            <a:extLst>
              <a:ext uri="{FF2B5EF4-FFF2-40B4-BE49-F238E27FC236}">
                <a16:creationId xmlns:a16="http://schemas.microsoft.com/office/drawing/2014/main" id="{A6EB4039-AD07-8021-A8EF-A865DA2D3A03}"/>
              </a:ext>
            </a:extLst>
          </p:cNvPr>
          <p:cNvSpPr/>
          <p:nvPr/>
        </p:nvSpPr>
        <p:spPr>
          <a:xfrm>
            <a:off x="1037597" y="2198710"/>
            <a:ext cx="8840618" cy="169802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altLang="en-US" sz="2400" dirty="0">
                <a:latin typeface="+mn-ea"/>
              </a:rPr>
              <a:t>超链接的四种状态设置次序规则：</a:t>
            </a:r>
          </a:p>
          <a:p>
            <a:pPr lvl="0">
              <a:lnSpc>
                <a:spcPct val="150000"/>
              </a:lnSpc>
            </a:pPr>
            <a:r>
              <a:rPr lang="en-US" altLang="zh-CN" sz="2400" dirty="0">
                <a:solidFill>
                  <a:srgbClr val="FF0000"/>
                </a:solidFill>
                <a:latin typeface="+mn-ea"/>
              </a:rPr>
              <a:t>a:hover </a:t>
            </a:r>
            <a:r>
              <a:rPr lang="zh-CN" altLang="en-US" sz="2400" dirty="0">
                <a:solidFill>
                  <a:srgbClr val="FF0000"/>
                </a:solidFill>
                <a:latin typeface="+mn-ea"/>
              </a:rPr>
              <a:t>必须位于 </a:t>
            </a:r>
            <a:r>
              <a:rPr lang="en-US" altLang="zh-CN" sz="2400" dirty="0">
                <a:solidFill>
                  <a:srgbClr val="FF0000"/>
                </a:solidFill>
                <a:latin typeface="+mn-ea"/>
              </a:rPr>
              <a:t>a:link </a:t>
            </a:r>
            <a:r>
              <a:rPr lang="zh-CN" altLang="en-US" sz="2400" dirty="0">
                <a:solidFill>
                  <a:srgbClr val="FF0000"/>
                </a:solidFill>
                <a:latin typeface="+mn-ea"/>
              </a:rPr>
              <a:t>和 </a:t>
            </a:r>
            <a:r>
              <a:rPr lang="en-US" altLang="zh-CN" sz="2400" dirty="0">
                <a:solidFill>
                  <a:srgbClr val="FF0000"/>
                </a:solidFill>
                <a:latin typeface="+mn-ea"/>
              </a:rPr>
              <a:t>a:visited </a:t>
            </a:r>
            <a:r>
              <a:rPr lang="zh-CN" altLang="en-US" sz="2400" dirty="0">
                <a:solidFill>
                  <a:srgbClr val="FF0000"/>
                </a:solidFill>
                <a:latin typeface="+mn-ea"/>
              </a:rPr>
              <a:t>之后 </a:t>
            </a:r>
          </a:p>
          <a:p>
            <a:pPr lvl="0">
              <a:lnSpc>
                <a:spcPct val="150000"/>
              </a:lnSpc>
            </a:pPr>
            <a:r>
              <a:rPr lang="en-US" altLang="zh-CN" sz="2400" dirty="0">
                <a:solidFill>
                  <a:srgbClr val="FF0000"/>
                </a:solidFill>
                <a:latin typeface="+mn-ea"/>
              </a:rPr>
              <a:t>a:active </a:t>
            </a:r>
            <a:r>
              <a:rPr lang="zh-CN" altLang="en-US" sz="2400" dirty="0">
                <a:solidFill>
                  <a:srgbClr val="FF0000"/>
                </a:solidFill>
                <a:latin typeface="+mn-ea"/>
              </a:rPr>
              <a:t>必须位于 </a:t>
            </a:r>
            <a:r>
              <a:rPr lang="en-US" altLang="zh-CN" sz="2400" dirty="0">
                <a:solidFill>
                  <a:srgbClr val="FF0000"/>
                </a:solidFill>
                <a:latin typeface="+mn-ea"/>
              </a:rPr>
              <a:t>a:hover </a:t>
            </a:r>
            <a:r>
              <a:rPr lang="zh-CN" altLang="en-US" sz="2400" dirty="0">
                <a:solidFill>
                  <a:srgbClr val="FF0000"/>
                </a:solidFill>
                <a:latin typeface="+mn-ea"/>
              </a:rPr>
              <a:t>之后 </a:t>
            </a:r>
          </a:p>
        </p:txBody>
      </p:sp>
      <p:sp>
        <p:nvSpPr>
          <p:cNvPr id="4" name="TextBox 4">
            <a:extLst>
              <a:ext uri="{FF2B5EF4-FFF2-40B4-BE49-F238E27FC236}">
                <a16:creationId xmlns:a16="http://schemas.microsoft.com/office/drawing/2014/main" id="{7EA4222E-B1FD-48A1-9B42-44E34677133A}"/>
              </a:ext>
            </a:extLst>
          </p:cNvPr>
          <p:cNvSpPr txBox="1"/>
          <p:nvPr/>
        </p:nvSpPr>
        <p:spPr>
          <a:xfrm>
            <a:off x="1138645" y="4067339"/>
            <a:ext cx="9974481" cy="400110"/>
          </a:xfrm>
          <a:prstGeom prst="rect">
            <a:avLst/>
          </a:prstGeom>
          <a:solidFill>
            <a:srgbClr val="006BBC"/>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在实际开发中，经常将超链接的样式简化为设置</a:t>
            </a: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a</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和</a:t>
            </a:r>
            <a:r>
              <a:rPr lang="en-US" altLang="zh-CN" sz="2000" dirty="0">
                <a:solidFill>
                  <a:schemeClr val="bg1"/>
                </a:solidFill>
                <a:latin typeface="微软雅黑" panose="020B0503020204020204" charset="-122"/>
                <a:ea typeface="微软雅黑" panose="020B0503020204020204" charset="-122"/>
                <a:sym typeface="微软雅黑" panose="020B0503020204020204" charset="-122"/>
              </a:rPr>
              <a:t>a:hover</a:t>
            </a:r>
            <a:r>
              <a:rPr lang="zh-CN" altLang="en-US" sz="2000" dirty="0">
                <a:solidFill>
                  <a:schemeClr val="bg1"/>
                </a:solidFill>
                <a:latin typeface="微软雅黑" panose="020B0503020204020204" charset="-122"/>
                <a:ea typeface="微软雅黑" panose="020B0503020204020204" charset="-122"/>
                <a:sym typeface="微软雅黑" panose="020B0503020204020204" charset="-122"/>
              </a:rPr>
              <a:t>这两种状态的样式</a:t>
            </a:r>
          </a:p>
        </p:txBody>
      </p:sp>
    </p:spTree>
    <p:extLst>
      <p:ext uri="{BB962C8B-B14F-4D97-AF65-F5344CB8AC3E}">
        <p14:creationId xmlns:p14="http://schemas.microsoft.com/office/powerpoint/2010/main" val="2828678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7" name="矩形 6">
            <a:extLst>
              <a:ext uri="{FF2B5EF4-FFF2-40B4-BE49-F238E27FC236}">
                <a16:creationId xmlns:a16="http://schemas.microsoft.com/office/drawing/2014/main" id="{2FA92D2F-4978-1BC8-DD4E-0BB6A66C9DDD}"/>
              </a:ext>
            </a:extLst>
          </p:cNvPr>
          <p:cNvSpPr/>
          <p:nvPr/>
        </p:nvSpPr>
        <p:spPr>
          <a:xfrm>
            <a:off x="2335920" y="924012"/>
            <a:ext cx="6408712" cy="523220"/>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zh-CN" sz="2400" dirty="0">
                <a:solidFill>
                  <a:srgbClr val="FFFF00"/>
                </a:solidFill>
                <a:latin typeface="微软雅黑" panose="020B0503020204020204" charset="-122"/>
                <a:ea typeface="微软雅黑" panose="020B0503020204020204" charset="-122"/>
              </a:rPr>
              <a:t>盒子模型（</a:t>
            </a:r>
            <a:r>
              <a:rPr lang="en-US" altLang="zh-CN" sz="2400" dirty="0">
                <a:solidFill>
                  <a:srgbClr val="FFFF00"/>
                </a:solidFill>
                <a:latin typeface="微软雅黑" panose="020B0503020204020204" charset="-122"/>
                <a:ea typeface="微软雅黑" panose="020B0503020204020204" charset="-122"/>
              </a:rPr>
              <a:t>Box Model</a:t>
            </a:r>
            <a:r>
              <a:rPr lang="zh-CN" altLang="zh-CN" sz="2400" dirty="0">
                <a:solidFill>
                  <a:srgbClr val="FFFF00"/>
                </a:solidFill>
                <a:latin typeface="微软雅黑" panose="020B0503020204020204" charset="-122"/>
                <a:ea typeface="微软雅黑" panose="020B0503020204020204" charset="-122"/>
              </a:rPr>
              <a:t>）</a:t>
            </a:r>
            <a:r>
              <a:rPr lang="en-US" altLang="zh-CN" sz="2400" dirty="0">
                <a:solidFill>
                  <a:srgbClr val="FFFF00"/>
                </a:solidFill>
                <a:latin typeface="微软雅黑" panose="020B0503020204020204" charset="-122"/>
                <a:ea typeface="微软雅黑" panose="020B0503020204020204" charset="-122"/>
              </a:rPr>
              <a:t>=</a:t>
            </a:r>
            <a:r>
              <a:rPr lang="zh-CN" altLang="en-US" sz="2400" dirty="0">
                <a:solidFill>
                  <a:srgbClr val="FFFF00"/>
                </a:solidFill>
                <a:latin typeface="微软雅黑" panose="020B0503020204020204" charset="-122"/>
                <a:ea typeface="微软雅黑" panose="020B0503020204020204" charset="-122"/>
              </a:rPr>
              <a:t>网页布局的基石</a:t>
            </a:r>
            <a:endParaRPr lang="en-US" altLang="zh-CN" sz="2400" dirty="0">
              <a:solidFill>
                <a:srgbClr val="FFFF00"/>
              </a:solidFill>
              <a:latin typeface="微软雅黑" panose="020B0503020204020204" charset="-122"/>
              <a:ea typeface="微软雅黑" panose="020B0503020204020204" charset="-122"/>
            </a:endParaRPr>
          </a:p>
        </p:txBody>
      </p:sp>
      <p:pic>
        <p:nvPicPr>
          <p:cNvPr id="27" name="图片 26">
            <a:extLst>
              <a:ext uri="{FF2B5EF4-FFF2-40B4-BE49-F238E27FC236}">
                <a16:creationId xmlns:a16="http://schemas.microsoft.com/office/drawing/2014/main" id="{52584EA5-1C77-974A-20B6-BBA5B3DEB407}"/>
              </a:ext>
            </a:extLst>
          </p:cNvPr>
          <p:cNvPicPr>
            <a:picLocks noChangeAspect="1"/>
          </p:cNvPicPr>
          <p:nvPr/>
        </p:nvPicPr>
        <p:blipFill>
          <a:blip r:embed="rId3"/>
          <a:stretch>
            <a:fillRect/>
          </a:stretch>
        </p:blipFill>
        <p:spPr>
          <a:xfrm>
            <a:off x="785045" y="1835738"/>
            <a:ext cx="4316727" cy="2627319"/>
          </a:xfrm>
          <a:prstGeom prst="rect">
            <a:avLst/>
          </a:prstGeom>
        </p:spPr>
      </p:pic>
      <p:grpSp>
        <p:nvGrpSpPr>
          <p:cNvPr id="36" name="组合 35">
            <a:extLst>
              <a:ext uri="{FF2B5EF4-FFF2-40B4-BE49-F238E27FC236}">
                <a16:creationId xmlns:a16="http://schemas.microsoft.com/office/drawing/2014/main" id="{E056F96A-BBD8-A9D1-C47A-FA96D8044E76}"/>
              </a:ext>
            </a:extLst>
          </p:cNvPr>
          <p:cNvGrpSpPr/>
          <p:nvPr/>
        </p:nvGrpSpPr>
        <p:grpSpPr>
          <a:xfrm>
            <a:off x="5839348" y="1943586"/>
            <a:ext cx="5810567" cy="1088568"/>
            <a:chOff x="1631504" y="1484784"/>
            <a:chExt cx="8928992" cy="986339"/>
          </a:xfrm>
        </p:grpSpPr>
        <p:sp>
          <p:nvSpPr>
            <p:cNvPr id="37" name="矩形 36">
              <a:extLst>
                <a:ext uri="{FF2B5EF4-FFF2-40B4-BE49-F238E27FC236}">
                  <a16:creationId xmlns:a16="http://schemas.microsoft.com/office/drawing/2014/main" id="{4D41DE07-3280-750C-9B7A-378EC43EE749}"/>
                </a:ext>
              </a:extLst>
            </p:cNvPr>
            <p:cNvSpPr/>
            <p:nvPr/>
          </p:nvSpPr>
          <p:spPr>
            <a:xfrm>
              <a:off x="1667508" y="1497309"/>
              <a:ext cx="8856985" cy="920281"/>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latinLnBrk="1"/>
              <a:r>
                <a:rPr lang="zh-CN" altLang="zh-CN" sz="2000" dirty="0">
                  <a:latin typeface="微软雅黑" panose="020B0503020204020204" charset="-122"/>
                  <a:ea typeface="微软雅黑" panose="020B0503020204020204" charset="-122"/>
                </a:rPr>
                <a:t>元素实际宽度（盒子的宽度）</a:t>
              </a:r>
              <a:r>
                <a:rPr lang="en-US" altLang="zh-CN" sz="2000" dirty="0">
                  <a:latin typeface="微软雅黑" panose="020B0503020204020204" charset="-122"/>
                  <a:ea typeface="微软雅黑" panose="020B0503020204020204" charset="-122"/>
                </a:rPr>
                <a:t>=</a:t>
              </a:r>
            </a:p>
            <a:p>
              <a:pPr algn="ctr" latinLnBrk="1"/>
              <a:r>
                <a:rPr lang="zh-CN" altLang="zh-CN" sz="2000" dirty="0">
                  <a:latin typeface="微软雅黑" panose="020B0503020204020204" charset="-122"/>
                  <a:ea typeface="微软雅黑" panose="020B0503020204020204" charset="-122"/>
                </a:rPr>
                <a:t>左外边距</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左边框</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左填充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内容宽度</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右边框</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右外边距</a:t>
              </a:r>
            </a:p>
          </p:txBody>
        </p:sp>
        <p:sp>
          <p:nvSpPr>
            <p:cNvPr id="38" name="矩形 37">
              <a:extLst>
                <a:ext uri="{FF2B5EF4-FFF2-40B4-BE49-F238E27FC236}">
                  <a16:creationId xmlns:a16="http://schemas.microsoft.com/office/drawing/2014/main" id="{CE9C3DE0-AE54-2A4B-2F63-D6BBEDC4CFC4}"/>
                </a:ext>
              </a:extLst>
            </p:cNvPr>
            <p:cNvSpPr/>
            <p:nvPr/>
          </p:nvSpPr>
          <p:spPr>
            <a:xfrm>
              <a:off x="1631504" y="1484784"/>
              <a:ext cx="8928992" cy="986339"/>
            </a:xfrm>
            <a:prstGeom prst="rect">
              <a:avLst/>
            </a:prstGeom>
            <a:noFill/>
            <a:ln w="12700">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41" name="组合 40">
            <a:extLst>
              <a:ext uri="{FF2B5EF4-FFF2-40B4-BE49-F238E27FC236}">
                <a16:creationId xmlns:a16="http://schemas.microsoft.com/office/drawing/2014/main" id="{4B21C667-EBB4-A61D-DC43-C97364BDAF2A}"/>
              </a:ext>
            </a:extLst>
          </p:cNvPr>
          <p:cNvGrpSpPr/>
          <p:nvPr/>
        </p:nvGrpSpPr>
        <p:grpSpPr>
          <a:xfrm>
            <a:off x="5839349" y="3326878"/>
            <a:ext cx="5810566" cy="1028330"/>
            <a:chOff x="1631504" y="1553539"/>
            <a:chExt cx="8928992" cy="1016781"/>
          </a:xfrm>
        </p:grpSpPr>
        <p:sp>
          <p:nvSpPr>
            <p:cNvPr id="42" name="矩形 41">
              <a:extLst>
                <a:ext uri="{FF2B5EF4-FFF2-40B4-BE49-F238E27FC236}">
                  <a16:creationId xmlns:a16="http://schemas.microsoft.com/office/drawing/2014/main" id="{329CC42A-8BC4-E14E-5E21-3B3160213B68}"/>
                </a:ext>
              </a:extLst>
            </p:cNvPr>
            <p:cNvSpPr/>
            <p:nvPr/>
          </p:nvSpPr>
          <p:spPr>
            <a:xfrm>
              <a:off x="1863193" y="1566064"/>
              <a:ext cx="8661685" cy="100425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latinLnBrk="1"/>
              <a:r>
                <a:rPr lang="zh-CN" altLang="zh-CN" sz="2000" dirty="0">
                  <a:latin typeface="微软雅黑" panose="020B0503020204020204" charset="-122"/>
                  <a:ea typeface="微软雅黑" panose="020B0503020204020204" charset="-122"/>
                </a:rPr>
                <a:t>元素实际</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度（盒子的</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a:t>
              </a:r>
              <a:r>
                <a:rPr lang="en-US" altLang="zh-CN" sz="2000" dirty="0">
                  <a:latin typeface="微软雅黑" panose="020B0503020204020204" charset="-122"/>
                  <a:ea typeface="微软雅黑" panose="020B0503020204020204" charset="-122"/>
                </a:rPr>
                <a:t>=</a:t>
              </a:r>
            </a:p>
            <a:p>
              <a:pPr algn="ctr" latinLnBrk="1"/>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sym typeface="+mn-ea"/>
                </a:rPr>
                <a:t>外边距</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rPr>
                <a:t>边框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上</a:t>
              </a:r>
              <a:r>
                <a:rPr lang="zh-CN" altLang="zh-CN" sz="2000" dirty="0">
                  <a:latin typeface="微软雅黑" panose="020B0503020204020204" charset="-122"/>
                  <a:ea typeface="微软雅黑" panose="020B0503020204020204" charset="-122"/>
                </a:rPr>
                <a:t>填充</a:t>
              </a:r>
              <a:r>
                <a:rPr lang="en-US" altLang="zh-CN" sz="2000" dirty="0">
                  <a:latin typeface="微软雅黑" panose="020B0503020204020204" charset="-122"/>
                  <a:ea typeface="微软雅黑" panose="020B0503020204020204" charset="-122"/>
                </a:rPr>
                <a:t>+</a:t>
              </a:r>
              <a:r>
                <a:rPr lang="zh-CN" altLang="zh-CN" sz="2000" dirty="0">
                  <a:latin typeface="微软雅黑" panose="020B0503020204020204" charset="-122"/>
                  <a:ea typeface="微软雅黑" panose="020B0503020204020204" charset="-122"/>
                </a:rPr>
                <a:t>内容</a:t>
              </a:r>
              <a:r>
                <a:rPr lang="zh-CN" altLang="en-US" sz="2000" dirty="0">
                  <a:latin typeface="微软雅黑" panose="020B0503020204020204" charset="-122"/>
                  <a:ea typeface="微软雅黑" panose="020B0503020204020204" charset="-122"/>
                </a:rPr>
                <a:t>高</a:t>
              </a:r>
              <a:r>
                <a:rPr lang="zh-CN" altLang="zh-CN" sz="2000" dirty="0">
                  <a:latin typeface="微软雅黑" panose="020B0503020204020204" charset="-122"/>
                  <a:ea typeface="微软雅黑" panose="020B0503020204020204" charset="-122"/>
                </a:rPr>
                <a:t>度</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rPr>
                <a:t>填充</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rPr>
                <a:t>边框</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a:t>
              </a:r>
              <a:r>
                <a:rPr lang="zh-CN" altLang="zh-CN" sz="2000" dirty="0">
                  <a:latin typeface="微软雅黑" panose="020B0503020204020204" charset="-122"/>
                  <a:ea typeface="微软雅黑" panose="020B0503020204020204" charset="-122"/>
                  <a:sym typeface="+mn-ea"/>
                </a:rPr>
                <a:t>外边距</a:t>
              </a:r>
              <a:endParaRPr lang="zh-CN" altLang="zh-CN" sz="2000" dirty="0">
                <a:latin typeface="微软雅黑" panose="020B0503020204020204" charset="-122"/>
                <a:ea typeface="微软雅黑" panose="020B0503020204020204" charset="-122"/>
              </a:endParaRPr>
            </a:p>
          </p:txBody>
        </p:sp>
        <p:sp>
          <p:nvSpPr>
            <p:cNvPr id="43" name="矩形 42">
              <a:extLst>
                <a:ext uri="{FF2B5EF4-FFF2-40B4-BE49-F238E27FC236}">
                  <a16:creationId xmlns:a16="http://schemas.microsoft.com/office/drawing/2014/main" id="{62D394B9-0117-2102-14F0-A91169680732}"/>
                </a:ext>
              </a:extLst>
            </p:cNvPr>
            <p:cNvSpPr/>
            <p:nvPr/>
          </p:nvSpPr>
          <p:spPr>
            <a:xfrm>
              <a:off x="1631504" y="1553539"/>
              <a:ext cx="8928992" cy="986339"/>
            </a:xfrm>
            <a:prstGeom prst="rect">
              <a:avLst/>
            </a:prstGeom>
            <a:noFill/>
            <a:ln w="12700">
              <a:solidFill>
                <a:srgbClr val="006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solidFill>
                  <a:schemeClr val="tx1"/>
                </a:solidFill>
              </a:endParaRPr>
            </a:p>
          </p:txBody>
        </p:sp>
      </p:grpSp>
      <p:sp>
        <p:nvSpPr>
          <p:cNvPr id="44" name="文本框 43">
            <a:extLst>
              <a:ext uri="{FF2B5EF4-FFF2-40B4-BE49-F238E27FC236}">
                <a16:creationId xmlns:a16="http://schemas.microsoft.com/office/drawing/2014/main" id="{9034A96B-6CDC-70B3-5D2C-6DC6B267BCA6}"/>
              </a:ext>
            </a:extLst>
          </p:cNvPr>
          <p:cNvSpPr txBox="1"/>
          <p:nvPr/>
        </p:nvSpPr>
        <p:spPr>
          <a:xfrm>
            <a:off x="785045" y="4745920"/>
            <a:ext cx="10942498" cy="1985159"/>
          </a:xfrm>
          <a:prstGeom prst="rect">
            <a:avLst/>
          </a:prstGeom>
          <a:noFill/>
        </p:spPr>
        <p:txBody>
          <a:bodyPr wrap="square">
            <a:spAutoFit/>
          </a:bodyPr>
          <a:lstStyle/>
          <a:p>
            <a:pPr algn="just">
              <a:spcAft>
                <a:spcPts val="1200"/>
              </a:spcAft>
            </a:pPr>
            <a:r>
              <a:rPr lang="en-US" altLang="zh-CN" dirty="0">
                <a:solidFill>
                  <a:srgbClr val="FF0000"/>
                </a:solidFill>
                <a:latin typeface="Times New Roman" panose="02020603050405020304" pitchFamily="18" charset="0"/>
                <a:cs typeface="Times New Roman" panose="02020603050405020304" pitchFamily="18" charset="0"/>
              </a:rPr>
              <a:t>div</a:t>
            </a:r>
            <a:r>
              <a:rPr lang="zh-CN" altLang="en-US" dirty="0">
                <a:solidFill>
                  <a:srgbClr val="FF0000"/>
                </a:solidFill>
                <a:latin typeface="Times New Roman" panose="02020603050405020304" pitchFamily="18" charset="0"/>
                <a:cs typeface="Times New Roman" panose="02020603050405020304" pitchFamily="18" charset="0"/>
              </a:rPr>
              <a:t>标签</a:t>
            </a:r>
            <a:r>
              <a:rPr lang="en-US" altLang="zh-CN" dirty="0">
                <a:solidFill>
                  <a:srgbClr val="FF0000"/>
                </a:solidFill>
                <a:latin typeface="Times New Roman" panose="02020603050405020304" pitchFamily="18" charset="0"/>
                <a:cs typeface="Times New Roman" panose="02020603050405020304" pitchFamily="18" charset="0"/>
              </a:rPr>
              <a:t>:</a:t>
            </a:r>
          </a:p>
          <a:p>
            <a:pPr algn="just"/>
            <a:r>
              <a:rPr lang="en-US" altLang="zh-CN" dirty="0">
                <a:solidFill>
                  <a:srgbClr val="FF0000"/>
                </a:solidFill>
                <a:latin typeface="Times New Roman" panose="02020603050405020304" pitchFamily="18" charset="0"/>
                <a:cs typeface="Times New Roman" panose="02020603050405020304" pitchFamily="18" charset="0"/>
              </a:rPr>
              <a:t>      1</a:t>
            </a:r>
            <a:r>
              <a:rPr lang="zh-CN" altLang="en-US" dirty="0">
                <a:solidFill>
                  <a:srgbClr val="FF0000"/>
                </a:solidFill>
                <a:latin typeface="Times New Roman" panose="02020603050405020304" pitchFamily="18" charset="0"/>
                <a:cs typeface="Times New Roman" panose="02020603050405020304" pitchFamily="18" charset="0"/>
              </a:rPr>
              <a:t>、一行只显示一个</a:t>
            </a:r>
            <a:r>
              <a:rPr lang="en-US" altLang="zh-CN" dirty="0">
                <a:solidFill>
                  <a:srgbClr val="FF0000"/>
                </a:solidFill>
                <a:latin typeface="Times New Roman" panose="02020603050405020304" pitchFamily="18" charset="0"/>
                <a:cs typeface="Times New Roman" panose="02020603050405020304" pitchFamily="18" charset="0"/>
              </a:rPr>
              <a:t>(</a:t>
            </a:r>
            <a:r>
              <a:rPr lang="zh-CN" altLang="en-US" dirty="0">
                <a:solidFill>
                  <a:srgbClr val="FF0000"/>
                </a:solidFill>
                <a:latin typeface="Times New Roman" panose="02020603050405020304" pitchFamily="18" charset="0"/>
                <a:cs typeface="Times New Roman" panose="02020603050405020304" pitchFamily="18" charset="0"/>
              </a:rPr>
              <a:t>独占一行</a:t>
            </a:r>
            <a:r>
              <a:rPr lang="en-US" altLang="zh-CN" dirty="0">
                <a:solidFill>
                  <a:srgbClr val="FF0000"/>
                </a:solidFill>
                <a:latin typeface="Times New Roman" panose="02020603050405020304" pitchFamily="18" charset="0"/>
                <a:cs typeface="Times New Roman" panose="02020603050405020304" pitchFamily="18" charset="0"/>
              </a:rPr>
              <a:t>)</a:t>
            </a:r>
          </a:p>
          <a:p>
            <a:pPr algn="just"/>
            <a:r>
              <a:rPr lang="en-US" altLang="zh-CN" dirty="0">
                <a:solidFill>
                  <a:srgbClr val="FF0000"/>
                </a:solidFill>
                <a:latin typeface="Times New Roman" panose="02020603050405020304" pitchFamily="18" charset="0"/>
                <a:cs typeface="Times New Roman" panose="02020603050405020304" pitchFamily="18" charset="0"/>
              </a:rPr>
              <a:t>      2</a:t>
            </a:r>
            <a:r>
              <a:rPr lang="zh-CN" altLang="en-US" dirty="0">
                <a:solidFill>
                  <a:srgbClr val="FF0000"/>
                </a:solidFill>
                <a:latin typeface="Times New Roman" panose="02020603050405020304" pitchFamily="18" charset="0"/>
                <a:cs typeface="Times New Roman" panose="02020603050405020304" pitchFamily="18" charset="0"/>
              </a:rPr>
              <a:t>、宽度默认是父元素高度，高度由内容撑开</a:t>
            </a:r>
            <a:endParaRPr lang="en-US" altLang="zh-CN" dirty="0">
              <a:solidFill>
                <a:srgbClr val="FF0000"/>
              </a:solidFill>
              <a:latin typeface="Times New Roman" panose="02020603050405020304" pitchFamily="18" charset="0"/>
              <a:cs typeface="Times New Roman" panose="02020603050405020304" pitchFamily="18" charset="0"/>
            </a:endParaRPr>
          </a:p>
          <a:p>
            <a:pPr algn="just">
              <a:spcAft>
                <a:spcPts val="600"/>
              </a:spcAft>
            </a:pPr>
            <a:r>
              <a:rPr lang="en-US" altLang="zh-CN" dirty="0">
                <a:solidFill>
                  <a:srgbClr val="FF0000"/>
                </a:solidFill>
                <a:latin typeface="Times New Roman" panose="02020603050405020304" pitchFamily="18" charset="0"/>
                <a:cs typeface="Times New Roman" panose="02020603050405020304" pitchFamily="18" charset="0"/>
              </a:rPr>
              <a:t>      3</a:t>
            </a:r>
            <a:r>
              <a:rPr lang="zh-CN" altLang="en-US" dirty="0">
                <a:solidFill>
                  <a:srgbClr val="FF0000"/>
                </a:solidFill>
                <a:latin typeface="Times New Roman" panose="02020603050405020304" pitchFamily="18" charset="0"/>
                <a:cs typeface="Times New Roman" panose="02020603050405020304" pitchFamily="18" charset="0"/>
              </a:rPr>
              <a:t>、可设置宽、高</a:t>
            </a:r>
            <a:r>
              <a:rPr lang="en-US" altLang="zh-CN" dirty="0">
                <a:solidFill>
                  <a:srgbClr val="FF0000"/>
                </a:solidFill>
                <a:latin typeface="Times New Roman" panose="02020603050405020304" pitchFamily="18" charset="0"/>
                <a:cs typeface="Times New Roman" panose="02020603050405020304" pitchFamily="18" charset="0"/>
              </a:rPr>
              <a:t>(width</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err="1">
                <a:solidFill>
                  <a:srgbClr val="FF0000"/>
                </a:solidFill>
                <a:latin typeface="Times New Roman" panose="02020603050405020304" pitchFamily="18" charset="0"/>
                <a:cs typeface="Times New Roman" panose="02020603050405020304" pitchFamily="18" charset="0"/>
              </a:rPr>
              <a:t>hight</a:t>
            </a:r>
            <a:r>
              <a:rPr lang="en-US" altLang="zh-CN" dirty="0">
                <a:solidFill>
                  <a:srgbClr val="FF0000"/>
                </a:solidFill>
                <a:latin typeface="Times New Roman" panose="02020603050405020304" pitchFamily="18" charset="0"/>
                <a:cs typeface="Times New Roman" panose="02020603050405020304" pitchFamily="18" charset="0"/>
              </a:rPr>
              <a:t>)</a:t>
            </a:r>
          </a:p>
          <a:p>
            <a:pPr algn="just"/>
            <a:r>
              <a:rPr lang="zh-CN" altLang="en-US" dirty="0">
                <a:solidFill>
                  <a:srgbClr val="FF0000"/>
                </a:solidFill>
                <a:latin typeface="Times New Roman" panose="02020603050405020304" pitchFamily="18" charset="0"/>
                <a:cs typeface="Times New Roman" panose="02020603050405020304" pitchFamily="18" charset="0"/>
              </a:rPr>
              <a:t>标签会在 </a:t>
            </a:r>
            <a:r>
              <a:rPr lang="en-US" altLang="zh-CN" dirty="0">
                <a:solidFill>
                  <a:srgbClr val="FF0000"/>
                </a:solidFill>
                <a:latin typeface="Times New Roman" panose="02020603050405020304" pitchFamily="18" charset="0"/>
                <a:cs typeface="Times New Roman" panose="02020603050405020304" pitchFamily="18" charset="0"/>
              </a:rPr>
              <a:t>HTML </a:t>
            </a:r>
            <a:r>
              <a:rPr lang="zh-CN" altLang="en-US" dirty="0">
                <a:solidFill>
                  <a:srgbClr val="FF0000"/>
                </a:solidFill>
                <a:latin typeface="Times New Roman" panose="02020603050405020304" pitchFamily="18" charset="0"/>
                <a:cs typeface="Times New Roman" panose="02020603050405020304" pitchFamily="18" charset="0"/>
              </a:rPr>
              <a:t>页面中都会构建一个区块，可以通过 </a:t>
            </a:r>
            <a:r>
              <a:rPr lang="en-US" altLang="zh-CN" dirty="0">
                <a:solidFill>
                  <a:srgbClr val="FF0000"/>
                </a:solidFill>
                <a:latin typeface="Times New Roman" panose="02020603050405020304" pitchFamily="18" charset="0"/>
                <a:cs typeface="Times New Roman" panose="02020603050405020304" pitchFamily="18" charset="0"/>
              </a:rPr>
              <a:t>&lt;div&gt; </a:t>
            </a:r>
            <a:r>
              <a:rPr lang="zh-CN" altLang="en-US" dirty="0">
                <a:solidFill>
                  <a:srgbClr val="FF0000"/>
                </a:solidFill>
                <a:latin typeface="Times New Roman" panose="02020603050405020304" pitchFamily="18" charset="0"/>
                <a:cs typeface="Times New Roman" panose="02020603050405020304" pitchFamily="18" charset="0"/>
              </a:rPr>
              <a:t>将页面划分成许多大小不一的区块，以便更好地控制和布局页面内容。</a:t>
            </a:r>
            <a:endParaRPr lang="en-US" altLang="zh-C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801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F3B9200E-EE19-4AE0-7785-F1805FBB4D79}"/>
              </a:ext>
            </a:extLst>
          </p:cNvPr>
          <p:cNvSpPr/>
          <p:nvPr/>
        </p:nvSpPr>
        <p:spPr>
          <a:xfrm>
            <a:off x="147441" y="1032630"/>
            <a:ext cx="5817930" cy="21236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resize</a:t>
            </a:r>
            <a:r>
              <a:rPr lang="zh-CN" altLang="en-US" sz="2400" dirty="0"/>
              <a:t>属性允许用户通过拖动的方式改变元素尺寸</a:t>
            </a:r>
            <a:r>
              <a:rPr lang="en-US" altLang="zh-CN" sz="2400" dirty="0"/>
              <a:t>,</a:t>
            </a:r>
            <a:r>
              <a:rPr lang="zh-CN" altLang="en-US" sz="2400" dirty="0"/>
              <a:t>其参数：</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none </a:t>
            </a:r>
            <a:r>
              <a:rPr lang="zh-CN" altLang="en-US" sz="2000" dirty="0"/>
              <a:t>默认值，不允许调整</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both </a:t>
            </a:r>
            <a:r>
              <a:rPr lang="zh-CN" altLang="en-US" sz="2000" dirty="0"/>
              <a:t>允许调整元素宽和高</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horizontal  </a:t>
            </a:r>
            <a:r>
              <a:rPr lang="zh-CN" altLang="en-US" sz="2000" dirty="0"/>
              <a:t>用户可以调整元素宽度</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vertical  </a:t>
            </a:r>
            <a:r>
              <a:rPr lang="zh-CN" altLang="en-US" sz="2000" dirty="0"/>
              <a:t>用户可以调整元素高度</a:t>
            </a:r>
            <a:endParaRPr lang="en-US" altLang="zh-CN" sz="2000" dirty="0"/>
          </a:p>
        </p:txBody>
      </p:sp>
      <p:sp>
        <p:nvSpPr>
          <p:cNvPr id="3" name="矩形 2">
            <a:extLst>
              <a:ext uri="{FF2B5EF4-FFF2-40B4-BE49-F238E27FC236}">
                <a16:creationId xmlns:a16="http://schemas.microsoft.com/office/drawing/2014/main" id="{B5143617-FFA7-F5C2-975E-FEA032C48F9F}"/>
              </a:ext>
            </a:extLst>
          </p:cNvPr>
          <p:cNvSpPr/>
          <p:nvPr/>
        </p:nvSpPr>
        <p:spPr>
          <a:xfrm>
            <a:off x="147441" y="3550933"/>
            <a:ext cx="5817930" cy="150810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text-overflow</a:t>
            </a:r>
            <a:r>
              <a:rPr lang="zh-CN" altLang="en-US" sz="2400" dirty="0"/>
              <a:t>属性可以设置文本溢出显示的方式：</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clip</a:t>
            </a:r>
            <a:r>
              <a:rPr lang="zh-CN" altLang="en-US" sz="2000" dirty="0"/>
              <a:t>，溢出部分裁掉，默认方式</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ellipsis</a:t>
            </a:r>
            <a:r>
              <a:rPr lang="zh-CN" altLang="en-US" sz="2000" dirty="0"/>
              <a:t>，溢出部分替换为</a:t>
            </a:r>
            <a:r>
              <a:rPr lang="en-US" altLang="zh-CN" sz="2000" dirty="0"/>
              <a:t>(……)</a:t>
            </a:r>
          </a:p>
        </p:txBody>
      </p:sp>
      <p:sp>
        <p:nvSpPr>
          <p:cNvPr id="4" name="矩形 3">
            <a:extLst>
              <a:ext uri="{FF2B5EF4-FFF2-40B4-BE49-F238E27FC236}">
                <a16:creationId xmlns:a16="http://schemas.microsoft.com/office/drawing/2014/main" id="{B8ACE5C8-F7AA-27F8-402A-E2845017C0D0}"/>
              </a:ext>
            </a:extLst>
          </p:cNvPr>
          <p:cNvSpPr/>
          <p:nvPr/>
        </p:nvSpPr>
        <p:spPr>
          <a:xfrm>
            <a:off x="6096000" y="1069736"/>
            <a:ext cx="5817930" cy="175432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outline</a:t>
            </a:r>
            <a:r>
              <a:rPr lang="zh-CN" altLang="en-US" sz="2400" dirty="0"/>
              <a:t>属性可以定义块元素的轮廓线：</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outline-width </a:t>
            </a:r>
            <a:r>
              <a:rPr lang="zh-CN" altLang="en-US" sz="2000" dirty="0"/>
              <a:t>轮廓线宽度</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outline-style  </a:t>
            </a:r>
            <a:r>
              <a:rPr lang="zh-CN" altLang="en-US" sz="2000" dirty="0"/>
              <a:t>可以设置轮廓线的样式</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outline-color  </a:t>
            </a:r>
            <a:r>
              <a:rPr lang="zh-CN" altLang="en-US" sz="2000" dirty="0"/>
              <a:t>设置轮廓线的颜色</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outline-offset </a:t>
            </a:r>
            <a:r>
              <a:rPr lang="zh-CN" altLang="en-US" sz="2000" dirty="0"/>
              <a:t>设置轮廓线的偏移位置</a:t>
            </a:r>
            <a:endParaRPr lang="en-US" altLang="zh-CN" sz="2000" dirty="0"/>
          </a:p>
        </p:txBody>
      </p:sp>
      <p:sp>
        <p:nvSpPr>
          <p:cNvPr id="6" name="矩形 5">
            <a:extLst>
              <a:ext uri="{FF2B5EF4-FFF2-40B4-BE49-F238E27FC236}">
                <a16:creationId xmlns:a16="http://schemas.microsoft.com/office/drawing/2014/main" id="{059F7DF2-CE94-3FF6-32A4-90FC56DE1E9F}"/>
              </a:ext>
            </a:extLst>
          </p:cNvPr>
          <p:cNvSpPr/>
          <p:nvPr/>
        </p:nvSpPr>
        <p:spPr>
          <a:xfrm>
            <a:off x="6096000" y="3212820"/>
            <a:ext cx="5817930" cy="366254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t>box-shadow</a:t>
            </a:r>
            <a:r>
              <a:rPr lang="zh-CN" altLang="en-US" sz="2400" dirty="0"/>
              <a:t>属性可以为对象设置阴影效果</a:t>
            </a:r>
            <a:r>
              <a:rPr lang="en-US" altLang="zh-CN" sz="2400" dirty="0"/>
              <a:t>,</a:t>
            </a:r>
            <a:r>
              <a:rPr lang="zh-CN" altLang="en-US" sz="2400" dirty="0"/>
              <a:t>其参数：</a:t>
            </a:r>
            <a:endParaRPr lang="en-US" altLang="zh-CN" sz="2400" dirty="0"/>
          </a:p>
          <a:p>
            <a:pPr>
              <a:spcBef>
                <a:spcPct val="0"/>
              </a:spcBef>
              <a:buClr>
                <a:srgbClr val="006BBC"/>
              </a:buClr>
            </a:pPr>
            <a:r>
              <a:rPr lang="en-US" altLang="zh-CN" sz="2400" dirty="0"/>
              <a:t>     </a:t>
            </a:r>
            <a:r>
              <a:rPr lang="en-US" altLang="zh-CN" sz="2000" dirty="0"/>
              <a:t>1</a:t>
            </a:r>
            <a:r>
              <a:rPr lang="zh-CN" altLang="en-US" sz="2000" dirty="0"/>
              <a:t>、</a:t>
            </a:r>
            <a:r>
              <a:rPr lang="en-US" altLang="zh-CN" sz="2000" dirty="0"/>
              <a:t>none </a:t>
            </a:r>
            <a:r>
              <a:rPr lang="zh-CN" altLang="en-US" sz="2000" dirty="0"/>
              <a:t> 无阴影</a:t>
            </a:r>
            <a:endParaRPr lang="en-US" altLang="zh-CN" sz="2000" dirty="0"/>
          </a:p>
          <a:p>
            <a:pPr>
              <a:spcBef>
                <a:spcPct val="0"/>
              </a:spcBef>
              <a:buClr>
                <a:srgbClr val="006BBC"/>
              </a:buClr>
            </a:pPr>
            <a:r>
              <a:rPr lang="en-US" altLang="zh-CN" sz="2000" dirty="0"/>
              <a:t>      2</a:t>
            </a:r>
            <a:r>
              <a:rPr lang="zh-CN" altLang="en-US" sz="2000" dirty="0"/>
              <a:t>、</a:t>
            </a:r>
            <a:r>
              <a:rPr lang="en-US" altLang="zh-CN" sz="2000" dirty="0"/>
              <a:t>&lt;length&gt;1  </a:t>
            </a:r>
            <a:r>
              <a:rPr lang="zh-CN" altLang="en-US" sz="2000" dirty="0"/>
              <a:t>设置阴影水平偏移值，可以为负值</a:t>
            </a:r>
            <a:endParaRPr lang="en-US" altLang="zh-CN" sz="2000" dirty="0"/>
          </a:p>
          <a:p>
            <a:pPr>
              <a:spcBef>
                <a:spcPct val="0"/>
              </a:spcBef>
              <a:buClr>
                <a:srgbClr val="006BBC"/>
              </a:buClr>
            </a:pPr>
            <a:r>
              <a:rPr lang="en-US" altLang="zh-CN" sz="2000" dirty="0"/>
              <a:t>      3</a:t>
            </a:r>
            <a:r>
              <a:rPr lang="zh-CN" altLang="en-US" sz="2000" dirty="0"/>
              <a:t>、</a:t>
            </a:r>
            <a:r>
              <a:rPr lang="en-US" altLang="zh-CN" sz="2000" dirty="0"/>
              <a:t>&lt;length&gt;2 </a:t>
            </a:r>
            <a:r>
              <a:rPr lang="zh-CN" altLang="en-US" sz="2000" dirty="0"/>
              <a:t>设置阴影垂直偏移值，可以为负值</a:t>
            </a:r>
            <a:endParaRPr lang="en-US" altLang="zh-CN" sz="2000" dirty="0"/>
          </a:p>
          <a:p>
            <a:pPr>
              <a:spcBef>
                <a:spcPct val="0"/>
              </a:spcBef>
              <a:buClr>
                <a:srgbClr val="006BBC"/>
              </a:buClr>
            </a:pPr>
            <a:r>
              <a:rPr lang="en-US" altLang="zh-CN" sz="2000" dirty="0"/>
              <a:t>      4</a:t>
            </a:r>
            <a:r>
              <a:rPr lang="zh-CN" altLang="en-US" sz="2000" dirty="0"/>
              <a:t>、</a:t>
            </a:r>
            <a:r>
              <a:rPr lang="en-US" altLang="zh-CN" sz="2000" dirty="0"/>
              <a:t> &lt;length&gt;3</a:t>
            </a:r>
            <a:r>
              <a:rPr lang="zh-CN" altLang="en-US" sz="2000" dirty="0"/>
              <a:t>设置阴影模糊值，不能为负值</a:t>
            </a:r>
            <a:endParaRPr lang="en-US" altLang="zh-CN" sz="2000" dirty="0"/>
          </a:p>
          <a:p>
            <a:pPr>
              <a:spcBef>
                <a:spcPct val="0"/>
              </a:spcBef>
              <a:buClr>
                <a:srgbClr val="006BBC"/>
              </a:buClr>
            </a:pPr>
            <a:r>
              <a:rPr lang="en-US" altLang="zh-CN" sz="2000" dirty="0"/>
              <a:t>      5</a:t>
            </a:r>
            <a:r>
              <a:rPr lang="zh-CN" altLang="en-US" sz="2000" dirty="0"/>
              <a:t>、</a:t>
            </a:r>
            <a:r>
              <a:rPr lang="en-US" altLang="zh-CN" sz="2000" dirty="0"/>
              <a:t> &lt;length&gt;4</a:t>
            </a:r>
            <a:r>
              <a:rPr lang="zh-CN" altLang="en-US" sz="2000" dirty="0"/>
              <a:t>设置阴影外延值，可以为负值</a:t>
            </a:r>
            <a:endParaRPr lang="en-US" altLang="zh-CN" sz="2000" dirty="0"/>
          </a:p>
          <a:p>
            <a:pPr>
              <a:spcBef>
                <a:spcPct val="0"/>
              </a:spcBef>
              <a:buClr>
                <a:srgbClr val="006BBC"/>
              </a:buClr>
            </a:pPr>
            <a:r>
              <a:rPr lang="en-US" altLang="zh-CN" sz="2000" dirty="0"/>
              <a:t>      6</a:t>
            </a:r>
            <a:r>
              <a:rPr lang="zh-CN" altLang="en-US" sz="2000" dirty="0"/>
              <a:t>、</a:t>
            </a:r>
            <a:r>
              <a:rPr lang="en-US" altLang="zh-CN" sz="2000" dirty="0"/>
              <a:t>inset  </a:t>
            </a:r>
            <a:r>
              <a:rPr lang="zh-CN" altLang="en-US" sz="2000" dirty="0"/>
              <a:t>设置为内阴影，为空时则是外阴影</a:t>
            </a:r>
            <a:endParaRPr lang="en-US" altLang="zh-CN" sz="2000" dirty="0"/>
          </a:p>
          <a:p>
            <a:pPr>
              <a:spcBef>
                <a:spcPct val="0"/>
              </a:spcBef>
              <a:buClr>
                <a:srgbClr val="006BBC"/>
              </a:buClr>
            </a:pPr>
            <a:endParaRPr lang="en-US" altLang="zh-CN" sz="2000" dirty="0"/>
          </a:p>
        </p:txBody>
      </p:sp>
    </p:spTree>
    <p:extLst>
      <p:ext uri="{BB962C8B-B14F-4D97-AF65-F5344CB8AC3E}">
        <p14:creationId xmlns:p14="http://schemas.microsoft.com/office/powerpoint/2010/main" val="2492325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437727" y="1305342"/>
            <a:ext cx="1116644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新增了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columns</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属性，用来设计</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多列布局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，它允许网页内容跨栏显示，适合设计正文多栏显示，包含多个子属性：</a:t>
            </a:r>
            <a:endParaRPr lang="en-US" alt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A2014BFC-2ECC-4535-5916-5829CFB67B41}"/>
              </a:ext>
            </a:extLst>
          </p:cNvPr>
          <p:cNvPicPr>
            <a:picLocks noChangeAspect="1"/>
          </p:cNvPicPr>
          <p:nvPr/>
        </p:nvPicPr>
        <p:blipFill>
          <a:blip r:embed="rId3"/>
          <a:stretch>
            <a:fillRect/>
          </a:stretch>
        </p:blipFill>
        <p:spPr>
          <a:xfrm>
            <a:off x="517885" y="2305869"/>
            <a:ext cx="5474206" cy="4404534"/>
          </a:xfrm>
          <a:prstGeom prst="rect">
            <a:avLst/>
          </a:prstGeom>
        </p:spPr>
      </p:pic>
      <p:pic>
        <p:nvPicPr>
          <p:cNvPr id="7" name="图片 6">
            <a:extLst>
              <a:ext uri="{FF2B5EF4-FFF2-40B4-BE49-F238E27FC236}">
                <a16:creationId xmlns:a16="http://schemas.microsoft.com/office/drawing/2014/main" id="{97A81290-B186-0F99-E9AB-65EEE3E20895}"/>
              </a:ext>
            </a:extLst>
          </p:cNvPr>
          <p:cNvPicPr>
            <a:picLocks noChangeAspect="1"/>
          </p:cNvPicPr>
          <p:nvPr/>
        </p:nvPicPr>
        <p:blipFill>
          <a:blip r:embed="rId4"/>
          <a:srcRect t="6742"/>
          <a:stretch/>
        </p:blipFill>
        <p:spPr>
          <a:xfrm>
            <a:off x="6359150" y="2274901"/>
            <a:ext cx="5219968" cy="4329132"/>
          </a:xfrm>
          <a:prstGeom prst="rect">
            <a:avLst/>
          </a:prstGeom>
        </p:spPr>
      </p:pic>
    </p:spTree>
    <p:extLst>
      <p:ext uri="{BB962C8B-B14F-4D97-AF65-F5344CB8AC3E}">
        <p14:creationId xmlns:p14="http://schemas.microsoft.com/office/powerpoint/2010/main" val="657033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36689" y="102703"/>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9" name="组合 8">
            <a:extLst>
              <a:ext uri="{FF2B5EF4-FFF2-40B4-BE49-F238E27FC236}">
                <a16:creationId xmlns:a16="http://schemas.microsoft.com/office/drawing/2014/main" id="{27A319CC-84A9-4792-21AE-5CBC3005CBE6}"/>
              </a:ext>
            </a:extLst>
          </p:cNvPr>
          <p:cNvGrpSpPr/>
          <p:nvPr/>
        </p:nvGrpSpPr>
        <p:grpSpPr>
          <a:xfrm>
            <a:off x="98101" y="1554697"/>
            <a:ext cx="6208355" cy="4555817"/>
            <a:chOff x="191343" y="2040375"/>
            <a:chExt cx="6696744" cy="3742454"/>
          </a:xfrm>
        </p:grpSpPr>
        <p:sp>
          <p:nvSpPr>
            <p:cNvPr id="13" name="矩形 12">
              <a:extLst>
                <a:ext uri="{FF2B5EF4-FFF2-40B4-BE49-F238E27FC236}">
                  <a16:creationId xmlns:a16="http://schemas.microsoft.com/office/drawing/2014/main" id="{44AECCB1-605B-15ED-0791-FCF18CCD9BFB}"/>
                </a:ext>
              </a:extLst>
            </p:cNvPr>
            <p:cNvSpPr/>
            <p:nvPr/>
          </p:nvSpPr>
          <p:spPr>
            <a:xfrm>
              <a:off x="191343" y="2040375"/>
              <a:ext cx="6696744" cy="367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16" name="矩形 15">
              <a:extLst>
                <a:ext uri="{FF2B5EF4-FFF2-40B4-BE49-F238E27FC236}">
                  <a16:creationId xmlns:a16="http://schemas.microsoft.com/office/drawing/2014/main" id="{0B078F18-1C0D-7BFA-86D0-B64700536FB3}"/>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dirty="0"/>
            </a:p>
          </p:txBody>
        </p:sp>
      </p:grpSp>
      <p:sp>
        <p:nvSpPr>
          <p:cNvPr id="10" name="矩形 9">
            <a:extLst>
              <a:ext uri="{FF2B5EF4-FFF2-40B4-BE49-F238E27FC236}">
                <a16:creationId xmlns:a16="http://schemas.microsoft.com/office/drawing/2014/main" id="{2ED273EA-4525-3226-DA09-1D5B5E51A88F}"/>
              </a:ext>
            </a:extLst>
          </p:cNvPr>
          <p:cNvSpPr/>
          <p:nvPr/>
        </p:nvSpPr>
        <p:spPr>
          <a:xfrm>
            <a:off x="166914" y="1634247"/>
            <a:ext cx="6087530" cy="428982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gn="just">
              <a:lnSpc>
                <a:spcPct val="114000"/>
              </a:lnSpc>
              <a:buClr>
                <a:srgbClr val="125DA3"/>
              </a:buClr>
              <a:buFont typeface="Wingdings" panose="05000000000000000000" pitchFamily="2" charset="2"/>
              <a:buChar char="n"/>
            </a:pP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全称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Cascading Style Sheet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，称为层叠样式表，也可以称为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样式表或样式表，其文件扩展名为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err="1">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14000"/>
              </a:lnSpc>
              <a:spcBef>
                <a:spcPts val="1800"/>
              </a:spcBef>
              <a:buClr>
                <a:srgbClr val="125DA3"/>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是用于增强或控制网页样式，并允许将样式信息与网页内容分离的一种标记性语言。</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lnSpc>
                <a:spcPct val="114000"/>
              </a:lnSpc>
              <a:spcBef>
                <a:spcPts val="1800"/>
              </a:spcBef>
              <a:buClr>
                <a:srgbClr val="125DA3"/>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最大优势是，在后期维护中如果一些外观样式需要修改 ，只需要修改相应的代码即可。</a:t>
            </a:r>
          </a:p>
        </p:txBody>
      </p:sp>
      <p:pic>
        <p:nvPicPr>
          <p:cNvPr id="11" name="Picture 2">
            <a:extLst>
              <a:ext uri="{FF2B5EF4-FFF2-40B4-BE49-F238E27FC236}">
                <a16:creationId xmlns:a16="http://schemas.microsoft.com/office/drawing/2014/main" id="{4EA195BC-BDC1-4484-CE40-917CB77943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38"/>
          <a:stretch>
            <a:fillRect/>
          </a:stretch>
        </p:blipFill>
        <p:spPr bwMode="auto">
          <a:xfrm>
            <a:off x="6483175" y="1702916"/>
            <a:ext cx="5385752" cy="374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0469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321612" y="1012418"/>
            <a:ext cx="11166444"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伸缩布局或弹性布局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，旧版本中只需要设置容器的</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display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的属性值为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inline-box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，而新版本中则需要将</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display</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的属性值为</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flex</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inline-flex</a:t>
            </a:r>
            <a:r>
              <a:rPr lang="zh-CN" altLang="en-US" sz="2000" dirty="0"/>
              <a:t>。</a:t>
            </a:r>
            <a:endParaRPr lang="en-US" altLang="zh-CN" sz="2000" dirty="0"/>
          </a:p>
        </p:txBody>
      </p:sp>
      <p:pic>
        <p:nvPicPr>
          <p:cNvPr id="5" name="图片 4">
            <a:extLst>
              <a:ext uri="{FF2B5EF4-FFF2-40B4-BE49-F238E27FC236}">
                <a16:creationId xmlns:a16="http://schemas.microsoft.com/office/drawing/2014/main" id="{2221FFEC-1B6C-C51C-B76F-8CF945E56DEC}"/>
              </a:ext>
            </a:extLst>
          </p:cNvPr>
          <p:cNvPicPr>
            <a:picLocks noChangeAspect="1"/>
          </p:cNvPicPr>
          <p:nvPr/>
        </p:nvPicPr>
        <p:blipFill>
          <a:blip r:embed="rId3"/>
          <a:stretch>
            <a:fillRect/>
          </a:stretch>
        </p:blipFill>
        <p:spPr>
          <a:xfrm>
            <a:off x="2590799" y="1935784"/>
            <a:ext cx="6894121" cy="4762475"/>
          </a:xfrm>
          <a:prstGeom prst="rect">
            <a:avLst/>
          </a:prstGeom>
        </p:spPr>
      </p:pic>
    </p:spTree>
    <p:extLst>
      <p:ext uri="{BB962C8B-B14F-4D97-AF65-F5344CB8AC3E}">
        <p14:creationId xmlns:p14="http://schemas.microsoft.com/office/powerpoint/2010/main" val="1175819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布局</a:t>
            </a:r>
          </a:p>
        </p:txBody>
      </p:sp>
      <p:sp>
        <p:nvSpPr>
          <p:cNvPr id="2" name="矩形 1">
            <a:extLst>
              <a:ext uri="{FF2B5EF4-FFF2-40B4-BE49-F238E27FC236}">
                <a16:creationId xmlns:a16="http://schemas.microsoft.com/office/drawing/2014/main" id="{5419DA6C-A6AA-DE58-B1EA-EA5B3E8A9CCB}"/>
              </a:ext>
            </a:extLst>
          </p:cNvPr>
          <p:cNvSpPr/>
          <p:nvPr/>
        </p:nvSpPr>
        <p:spPr>
          <a:xfrm>
            <a:off x="321612" y="1012418"/>
            <a:ext cx="11166444" cy="35394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响应式布局也称自适应布局</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，指的是一个网站能够兼容多个不同的终端（设备），而不是为每个终端做一个特定的版本。响应式布局能够为使用不同终端的用户提供很好的用户体验</a:t>
            </a:r>
            <a:r>
              <a:rPr lang="zh-CN" altLang="en-US" sz="2000" dirty="0"/>
              <a:t>。</a:t>
            </a:r>
            <a:r>
              <a:rPr lang="zh-CN" altLang="en-US" sz="2400" dirty="0">
                <a:latin typeface="楷体" panose="02010609060101010101" pitchFamily="49" charset="-122"/>
                <a:ea typeface="楷体" panose="02010609060101010101" pitchFamily="49" charset="-122"/>
              </a:rPr>
              <a:t>要实现响应式布局，常用的方式有以下几种：</a:t>
            </a:r>
            <a:endParaRPr lang="en-US" altLang="zh-CN" sz="2400" dirty="0">
              <a:latin typeface="楷体" panose="02010609060101010101" pitchFamily="49" charset="-122"/>
              <a:ea typeface="楷体" panose="02010609060101010101" pitchFamily="49" charset="-122"/>
            </a:endParaRPr>
          </a:p>
          <a:p>
            <a:pPr>
              <a:spcBef>
                <a:spcPct val="0"/>
              </a:spcBef>
              <a:buClr>
                <a:srgbClr val="006BBC"/>
              </a:buClr>
            </a:pPr>
            <a:endParaRPr lang="en-US" altLang="zh-CN" sz="2400" dirty="0">
              <a:latin typeface="楷体" panose="02010609060101010101" pitchFamily="49" charset="-122"/>
              <a:ea typeface="楷体" panose="02010609060101010101" pitchFamily="49" charset="-122"/>
            </a:endParaRPr>
          </a:p>
          <a:p>
            <a:pPr lvl="2">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中的媒体查询（最简单）；</a:t>
            </a:r>
          </a:p>
          <a:p>
            <a:pPr lvl="2">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JavaScript</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（使用成本比较高）；</a:t>
            </a:r>
          </a:p>
          <a:p>
            <a:pPr lvl="2">
              <a:lnSpc>
                <a:spcPct val="150000"/>
              </a:lnSpc>
              <a:spcBef>
                <a:spcPct val="0"/>
              </a:spcBef>
              <a:buClr>
                <a:srgbClr val="006BBC"/>
              </a:buClr>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、使用第三方开源框架（例如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bootstrap</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，可以很好的支持各种浏览器）。</a:t>
            </a:r>
          </a:p>
          <a:p>
            <a:pPr>
              <a:spcBef>
                <a:spcPct val="0"/>
              </a:spcBef>
              <a:buClr>
                <a:srgbClr val="006BBC"/>
              </a:buClr>
            </a:pPr>
            <a:endParaRPr lang="en-US" altLang="zh-CN" sz="2000" dirty="0"/>
          </a:p>
        </p:txBody>
      </p:sp>
      <p:sp>
        <p:nvSpPr>
          <p:cNvPr id="7" name="文本框 6">
            <a:extLst>
              <a:ext uri="{FF2B5EF4-FFF2-40B4-BE49-F238E27FC236}">
                <a16:creationId xmlns:a16="http://schemas.microsoft.com/office/drawing/2014/main" id="{5C4DA54E-6CE4-6250-FF5B-B871E003151E}"/>
              </a:ext>
            </a:extLst>
          </p:cNvPr>
          <p:cNvSpPr txBox="1"/>
          <p:nvPr/>
        </p:nvSpPr>
        <p:spPr>
          <a:xfrm>
            <a:off x="1235729" y="4575071"/>
            <a:ext cx="9720541" cy="1077218"/>
          </a:xfrm>
          <a:prstGeom prst="rect">
            <a:avLst/>
          </a:prstGeom>
          <a:noFill/>
        </p:spPr>
        <p:txBody>
          <a:bodyPr wrap="square">
            <a:spAutoFit/>
          </a:bodyPr>
          <a:lstStyle/>
          <a:p>
            <a:r>
              <a:rPr lang="zh-CN" altLang="en-US" sz="2400" b="1" dirty="0"/>
              <a:t>语法格式：</a:t>
            </a:r>
            <a:endParaRPr lang="en-US" altLang="zh-CN" sz="2400" b="1" dirty="0"/>
          </a:p>
          <a:p>
            <a:endParaRPr lang="en-US" altLang="zh-CN" sz="2000" dirty="0"/>
          </a:p>
          <a:p>
            <a:r>
              <a:rPr lang="en-US" altLang="zh-CN" sz="2000" dirty="0">
                <a:latin typeface="Times New Roman" panose="02020603050405020304" pitchFamily="18" charset="0"/>
                <a:cs typeface="Times New Roman" panose="02020603050405020304" pitchFamily="18" charset="0"/>
              </a:rPr>
              <a:t>@media </a:t>
            </a:r>
            <a:r>
              <a:rPr lang="en-US" altLang="zh-CN" sz="2000" dirty="0" err="1">
                <a:latin typeface="Times New Roman" panose="02020603050405020304" pitchFamily="18" charset="0"/>
                <a:cs typeface="Times New Roman" panose="02020603050405020304" pitchFamily="18" charset="0"/>
              </a:rPr>
              <a:t>not|only</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mediatype</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mediafeature</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and|or|not</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mediafeature</a:t>
            </a:r>
            <a:r>
              <a:rPr lang="en-US" altLang="zh-CN" sz="2000" dirty="0">
                <a:latin typeface="Times New Roman" panose="02020603050405020304" pitchFamily="18" charset="0"/>
                <a:cs typeface="Times New Roman" panose="02020603050405020304" pitchFamily="18" charset="0"/>
              </a:rPr>
              <a:t>) {CSS-Code;}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514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2" name="矩形 1">
            <a:extLst>
              <a:ext uri="{FF2B5EF4-FFF2-40B4-BE49-F238E27FC236}">
                <a16:creationId xmlns:a16="http://schemas.microsoft.com/office/drawing/2014/main" id="{F88B4D1B-B50D-B561-15CB-9C7E145ECEDA}"/>
              </a:ext>
            </a:extLst>
          </p:cNvPr>
          <p:cNvSpPr/>
          <p:nvPr/>
        </p:nvSpPr>
        <p:spPr>
          <a:xfrm>
            <a:off x="321612" y="1012418"/>
            <a:ext cx="6971817"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:focus</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伪类通常会在表单对象接收键盘相应时出现</a:t>
            </a:r>
            <a:endParaRPr lang="en-US" altLang="zh-CN" sz="24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3D404F38-8E59-4170-1CBF-DBEEDDDDF6C7}"/>
              </a:ext>
            </a:extLst>
          </p:cNvPr>
          <p:cNvPicPr>
            <a:picLocks noChangeAspect="1"/>
          </p:cNvPicPr>
          <p:nvPr/>
        </p:nvPicPr>
        <p:blipFill>
          <a:blip r:embed="rId3"/>
          <a:stretch>
            <a:fillRect/>
          </a:stretch>
        </p:blipFill>
        <p:spPr>
          <a:xfrm>
            <a:off x="486119" y="2143636"/>
            <a:ext cx="5945250" cy="3503451"/>
          </a:xfrm>
          <a:prstGeom prst="rect">
            <a:avLst/>
          </a:prstGeom>
        </p:spPr>
      </p:pic>
      <p:pic>
        <p:nvPicPr>
          <p:cNvPr id="11" name="图片 10">
            <a:extLst>
              <a:ext uri="{FF2B5EF4-FFF2-40B4-BE49-F238E27FC236}">
                <a16:creationId xmlns:a16="http://schemas.microsoft.com/office/drawing/2014/main" id="{B58B4DB3-1959-784A-DE62-FD7A8A960EDA}"/>
              </a:ext>
            </a:extLst>
          </p:cNvPr>
          <p:cNvPicPr>
            <a:picLocks noChangeAspect="1"/>
          </p:cNvPicPr>
          <p:nvPr/>
        </p:nvPicPr>
        <p:blipFill>
          <a:blip r:embed="rId4"/>
          <a:stretch>
            <a:fillRect/>
          </a:stretch>
        </p:blipFill>
        <p:spPr>
          <a:xfrm>
            <a:off x="6713192" y="3155462"/>
            <a:ext cx="4629388" cy="1301817"/>
          </a:xfrm>
          <a:prstGeom prst="rect">
            <a:avLst/>
          </a:prstGeom>
        </p:spPr>
      </p:pic>
    </p:spTree>
    <p:extLst>
      <p:ext uri="{BB962C8B-B14F-4D97-AF65-F5344CB8AC3E}">
        <p14:creationId xmlns:p14="http://schemas.microsoft.com/office/powerpoint/2010/main" val="1997705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4" name="文本框 3">
            <a:extLst>
              <a:ext uri="{FF2B5EF4-FFF2-40B4-BE49-F238E27FC236}">
                <a16:creationId xmlns:a16="http://schemas.microsoft.com/office/drawing/2014/main" id="{3546B2B8-9832-97D9-C6AF-3A6EF5B2766F}"/>
              </a:ext>
            </a:extLst>
          </p:cNvPr>
          <p:cNvSpPr txBox="1"/>
          <p:nvPr/>
        </p:nvSpPr>
        <p:spPr>
          <a:xfrm>
            <a:off x="729432" y="6227020"/>
            <a:ext cx="6096000" cy="369332"/>
          </a:xfrm>
          <a:prstGeom prst="rect">
            <a:avLst/>
          </a:prstGeom>
          <a:noFill/>
        </p:spPr>
        <p:txBody>
          <a:bodyPr wrap="square">
            <a:spAutoFit/>
          </a:bodyPr>
          <a:lstStyle/>
          <a:p>
            <a:r>
              <a:rPr lang="en-US" altLang="zh-CN" dirty="0"/>
              <a:t>https://www.runoob.com/cssref/css-animatable.html</a:t>
            </a:r>
            <a:endParaRPr lang="zh-CN" altLang="en-US" dirty="0"/>
          </a:p>
        </p:txBody>
      </p:sp>
      <p:sp>
        <p:nvSpPr>
          <p:cNvPr id="2" name="矩形 1">
            <a:extLst>
              <a:ext uri="{FF2B5EF4-FFF2-40B4-BE49-F238E27FC236}">
                <a16:creationId xmlns:a16="http://schemas.microsoft.com/office/drawing/2014/main" id="{F88B4D1B-B50D-B561-15CB-9C7E145ECEDA}"/>
              </a:ext>
            </a:extLst>
          </p:cNvPr>
          <p:cNvSpPr/>
          <p:nvPr/>
        </p:nvSpPr>
        <p:spPr>
          <a:xfrm>
            <a:off x="321612" y="1012418"/>
            <a:ext cx="7537874" cy="11387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:checked</a:t>
            </a:r>
            <a:r>
              <a:rPr lang="zh-CN" altLang="en-US" sz="2400" dirty="0">
                <a:latin typeface="楷体" panose="02010609060101010101" pitchFamily="49" charset="-122"/>
                <a:ea typeface="楷体" panose="02010609060101010101" pitchFamily="49" charset="-122"/>
                <a:cs typeface="Times New Roman" panose="02020603050405020304" pitchFamily="18" charset="0"/>
              </a:rPr>
              <a:t>伪类在发生选中状况时触发过渡，取消选中则恢复原状。</a:t>
            </a:r>
            <a:endParaRPr lang="en-US" altLang="zh-CN" sz="2400" dirty="0">
              <a:latin typeface="楷体" panose="02010609060101010101" pitchFamily="49" charset="-122"/>
              <a:ea typeface="楷体" panose="02010609060101010101" pitchFamily="49" charset="-122"/>
            </a:endParaRPr>
          </a:p>
          <a:p>
            <a:endParaRPr lang="en-US" altLang="zh-CN" sz="2000" b="0" dirty="0">
              <a:effectLst/>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E2A566B-F709-0D47-DF30-4D79FC60A73D}"/>
              </a:ext>
            </a:extLst>
          </p:cNvPr>
          <p:cNvPicPr>
            <a:picLocks noChangeAspect="1"/>
          </p:cNvPicPr>
          <p:nvPr/>
        </p:nvPicPr>
        <p:blipFill>
          <a:blip r:embed="rId3"/>
          <a:stretch>
            <a:fillRect/>
          </a:stretch>
        </p:blipFill>
        <p:spPr>
          <a:xfrm>
            <a:off x="6633207" y="2479626"/>
            <a:ext cx="5327082" cy="2259288"/>
          </a:xfrm>
          <a:prstGeom prst="rect">
            <a:avLst/>
          </a:prstGeom>
        </p:spPr>
      </p:pic>
      <p:pic>
        <p:nvPicPr>
          <p:cNvPr id="10" name="图片 9">
            <a:extLst>
              <a:ext uri="{FF2B5EF4-FFF2-40B4-BE49-F238E27FC236}">
                <a16:creationId xmlns:a16="http://schemas.microsoft.com/office/drawing/2014/main" id="{F468C502-0281-6856-2206-09D1C8AD71E1}"/>
              </a:ext>
            </a:extLst>
          </p:cNvPr>
          <p:cNvPicPr>
            <a:picLocks noChangeAspect="1"/>
          </p:cNvPicPr>
          <p:nvPr/>
        </p:nvPicPr>
        <p:blipFill>
          <a:blip r:embed="rId4"/>
          <a:stretch>
            <a:fillRect/>
          </a:stretch>
        </p:blipFill>
        <p:spPr>
          <a:xfrm>
            <a:off x="657174" y="1991194"/>
            <a:ext cx="5327025" cy="3945149"/>
          </a:xfrm>
          <a:prstGeom prst="rect">
            <a:avLst/>
          </a:prstGeom>
        </p:spPr>
      </p:pic>
    </p:spTree>
    <p:extLst>
      <p:ext uri="{BB962C8B-B14F-4D97-AF65-F5344CB8AC3E}">
        <p14:creationId xmlns:p14="http://schemas.microsoft.com/office/powerpoint/2010/main" val="334345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2" name="矩形 1">
            <a:extLst>
              <a:ext uri="{FF2B5EF4-FFF2-40B4-BE49-F238E27FC236}">
                <a16:creationId xmlns:a16="http://schemas.microsoft.com/office/drawing/2014/main" id="{F88B4D1B-B50D-B561-15CB-9C7E145ECEDA}"/>
              </a:ext>
            </a:extLst>
          </p:cNvPr>
          <p:cNvSpPr/>
          <p:nvPr/>
        </p:nvSpPr>
        <p:spPr>
          <a:xfrm>
            <a:off x="321611" y="1012418"/>
            <a:ext cx="11391417" cy="11387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除了支持渐变、过渡和转换特效外，还可以实现强大的动画效果。在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CSS3</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中，使用</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animation</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属性可以定义复杂的动画</a:t>
            </a:r>
            <a:r>
              <a:rPr lang="zh-CN" altLang="en-US" sz="24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400" dirty="0">
              <a:latin typeface="楷体" panose="02010609060101010101" pitchFamily="49" charset="-122"/>
              <a:ea typeface="楷体" panose="02010609060101010101" pitchFamily="49" charset="-122"/>
            </a:endParaRPr>
          </a:p>
          <a:p>
            <a:endParaRPr lang="en-US" altLang="zh-CN" sz="2000" b="0" dirty="0">
              <a:effectLs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1C843DF-06C4-26E3-569D-E80EA97B7B24}"/>
              </a:ext>
            </a:extLst>
          </p:cNvPr>
          <p:cNvSpPr txBox="1"/>
          <p:nvPr/>
        </p:nvSpPr>
        <p:spPr>
          <a:xfrm>
            <a:off x="544285" y="1943580"/>
            <a:ext cx="11248571" cy="1015663"/>
          </a:xfrm>
          <a:prstGeom prst="rect">
            <a:avLst/>
          </a:prstGeom>
          <a:noFill/>
        </p:spPr>
        <p:txBody>
          <a:bodyPr wrap="square">
            <a:spAutoFit/>
          </a:bodyPr>
          <a:lstStyle/>
          <a:p>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使用动画之前必须先定义关键帧，一个关键帧表示动画过程中的一个状态。</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规则用于创建动画。在</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中规定某项</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样式，就能创建由当前样式逐渐变为新样式的动画效果。</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属性的语法格式如下。</a:t>
            </a:r>
          </a:p>
        </p:txBody>
      </p:sp>
      <p:sp>
        <p:nvSpPr>
          <p:cNvPr id="13" name="文本框 12">
            <a:extLst>
              <a:ext uri="{FF2B5EF4-FFF2-40B4-BE49-F238E27FC236}">
                <a16:creationId xmlns:a16="http://schemas.microsoft.com/office/drawing/2014/main" id="{866135E7-7292-10C0-74F2-18FD0ED00804}"/>
              </a:ext>
            </a:extLst>
          </p:cNvPr>
          <p:cNvSpPr txBox="1"/>
          <p:nvPr/>
        </p:nvSpPr>
        <p:spPr>
          <a:xfrm>
            <a:off x="3194291" y="3082353"/>
            <a:ext cx="6799338" cy="1200329"/>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@keyframes </a:t>
            </a:r>
            <a:r>
              <a:rPr lang="en-US" altLang="zh-CN" sz="2400" dirty="0" err="1">
                <a:latin typeface="Times New Roman" panose="02020603050405020304" pitchFamily="18" charset="0"/>
                <a:cs typeface="Times New Roman" panose="02020603050405020304" pitchFamily="18" charset="0"/>
              </a:rPr>
              <a:t>animationname</a:t>
            </a:r>
            <a:r>
              <a:rPr lang="en-US" altLang="zh-CN" sz="2400" dirty="0">
                <a:latin typeface="Times New Roman" panose="02020603050405020304" pitchFamily="18" charset="0"/>
                <a:cs typeface="Times New Roman" panose="02020603050405020304" pitchFamily="18" charset="0"/>
              </a:rPr>
              <a:t> {</a:t>
            </a:r>
          </a:p>
          <a:p>
            <a:r>
              <a:rPr lang="en-US" altLang="zh-CN" sz="2400" dirty="0">
                <a:latin typeface="Times New Roman" panose="02020603050405020304" pitchFamily="18" charset="0"/>
                <a:cs typeface="Times New Roman" panose="02020603050405020304" pitchFamily="18" charset="0"/>
              </a:rPr>
              <a:t>    keyframes-selector{</a:t>
            </a:r>
            <a:r>
              <a:rPr lang="en-US" altLang="zh-CN" sz="2400" dirty="0" err="1">
                <a:latin typeface="Times New Roman" panose="02020603050405020304" pitchFamily="18" charset="0"/>
                <a:cs typeface="Times New Roman" panose="02020603050405020304" pitchFamily="18" charset="0"/>
              </a:rPr>
              <a:t>css</a:t>
            </a:r>
            <a:r>
              <a:rPr lang="en-US" altLang="zh-CN" sz="2400" dirty="0">
                <a:latin typeface="Times New Roman" panose="02020603050405020304" pitchFamily="18" charset="0"/>
                <a:cs typeface="Times New Roman" panose="02020603050405020304" pitchFamily="18" charset="0"/>
              </a:rPr>
              <a:t>-styles;}</a:t>
            </a:r>
          </a:p>
          <a:p>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156F224-AAB4-B235-6777-3B4A3876D442}"/>
              </a:ext>
            </a:extLst>
          </p:cNvPr>
          <p:cNvSpPr txBox="1"/>
          <p:nvPr/>
        </p:nvSpPr>
        <p:spPr>
          <a:xfrm>
            <a:off x="657174" y="4550935"/>
            <a:ext cx="10939740" cy="1938992"/>
          </a:xfrm>
          <a:prstGeom prst="rect">
            <a:avLst/>
          </a:prstGeom>
          <a:noFill/>
        </p:spPr>
        <p:txBody>
          <a:bodyPr wrap="square">
            <a:spAutoFit/>
          </a:bodyPr>
          <a:lstStyle/>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animationname</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表示当前动画的名称，它将作为引用时的唯一标识，因此不能为空。</a:t>
            </a:r>
          </a:p>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keyframes-selector: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关键帧选择器，即指定当前关键帧要应用到整个动画过程中的位置，值可以是一个百分比、</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from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或者</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。其中，</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from</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效果相同表示动画的开始，</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to</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100%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效果相同表示动画的结束。</a:t>
            </a:r>
          </a:p>
          <a:p>
            <a:pPr algn="just"/>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楷体" panose="02010609060101010101" pitchFamily="49" charset="-122"/>
                <a:cs typeface="Times New Roman" panose="02020603050405020304" pitchFamily="18" charset="0"/>
              </a:rPr>
              <a:t>css</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-styles: </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定义执行到当前关键帧时对应的动画状态，由</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样式属性进行定义，多个属性之间用分号分隔，不能为空。</a:t>
            </a:r>
          </a:p>
        </p:txBody>
      </p:sp>
    </p:spTree>
    <p:extLst>
      <p:ext uri="{BB962C8B-B14F-4D97-AF65-F5344CB8AC3E}">
        <p14:creationId xmlns:p14="http://schemas.microsoft.com/office/powerpoint/2010/main" val="743216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800" b="1" dirty="0">
                <a:solidFill>
                  <a:srgbClr val="FFFFFF"/>
                </a:solidFill>
                <a:latin typeface="Arial" panose="020B0604020202020204"/>
                <a:ea typeface="微软雅黑" panose="020B0503020204020204" charset="-122"/>
                <a:cs typeface="+mn-ea"/>
                <a:sym typeface="+mn-lt"/>
              </a:rPr>
              <a:t>5</a:t>
            </a: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动画</a:t>
            </a:r>
          </a:p>
        </p:txBody>
      </p:sp>
      <p:sp>
        <p:nvSpPr>
          <p:cNvPr id="4" name="文本框 3">
            <a:extLst>
              <a:ext uri="{FF2B5EF4-FFF2-40B4-BE49-F238E27FC236}">
                <a16:creationId xmlns:a16="http://schemas.microsoft.com/office/drawing/2014/main" id="{3546B2B8-9832-97D9-C6AF-3A6EF5B2766F}"/>
              </a:ext>
            </a:extLst>
          </p:cNvPr>
          <p:cNvSpPr txBox="1"/>
          <p:nvPr/>
        </p:nvSpPr>
        <p:spPr>
          <a:xfrm>
            <a:off x="729431" y="6227020"/>
            <a:ext cx="8356511" cy="400110"/>
          </a:xfrm>
          <a:prstGeom prst="rect">
            <a:avLst/>
          </a:prstGeom>
          <a:noFill/>
        </p:spPr>
        <p:txBody>
          <a:bodyPr wrap="square">
            <a:spAutoFit/>
          </a:bodyPr>
          <a:lstStyle/>
          <a:p>
            <a:r>
              <a:rPr lang="zh-CN" altLang="en-US" sz="2000" dirty="0">
                <a:solidFill>
                  <a:srgbClr val="FF0000"/>
                </a:solidFill>
              </a:rPr>
              <a:t>网址：</a:t>
            </a:r>
            <a:r>
              <a:rPr lang="en-US" altLang="zh-CN" sz="2000" dirty="0">
                <a:solidFill>
                  <a:srgbClr val="FF0000"/>
                </a:solidFill>
              </a:rPr>
              <a:t>https://www.runoob.com/cssref/css-animatable.html</a:t>
            </a:r>
            <a:endParaRPr lang="zh-CN" altLang="en-US" sz="2000" dirty="0">
              <a:solidFill>
                <a:srgbClr val="FF0000"/>
              </a:solidFill>
            </a:endParaRPr>
          </a:p>
        </p:txBody>
      </p:sp>
      <p:sp>
        <p:nvSpPr>
          <p:cNvPr id="2" name="矩形 1">
            <a:extLst>
              <a:ext uri="{FF2B5EF4-FFF2-40B4-BE49-F238E27FC236}">
                <a16:creationId xmlns:a16="http://schemas.microsoft.com/office/drawing/2014/main" id="{F88B4D1B-B50D-B561-15CB-9C7E145ECEDA}"/>
              </a:ext>
            </a:extLst>
          </p:cNvPr>
          <p:cNvSpPr/>
          <p:nvPr/>
        </p:nvSpPr>
        <p:spPr>
          <a:xfrm>
            <a:off x="321611" y="1012418"/>
            <a:ext cx="11391417"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spcBef>
                <a:spcPct val="0"/>
              </a:spcBef>
              <a:buClr>
                <a:srgbClr val="006BBC"/>
              </a:buClr>
              <a:buFont typeface="Wingdings" panose="05000000000000000000" pitchFamily="2" charset="2"/>
              <a:buChar char="n"/>
            </a:pP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动画功能相同创建好后，还需要将动画应用到指定的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HTML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元素。要将动画应用到指定的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HTML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元素需要借助 </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属性，</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CSS </a:t>
            </a:r>
            <a:r>
              <a:rPr lang="zh-CN" altLang="en-US" sz="2400" dirty="0">
                <a:latin typeface="Times New Roman" panose="02020603050405020304" pitchFamily="18" charset="0"/>
                <a:ea typeface="楷体" panose="02010609060101010101" pitchFamily="49" charset="-122"/>
                <a:cs typeface="Times New Roman" panose="02020603050405020304" pitchFamily="18" charset="0"/>
              </a:rPr>
              <a:t>中提供了如下所示的动画属性：</a:t>
            </a:r>
          </a:p>
        </p:txBody>
      </p:sp>
      <p:sp>
        <p:nvSpPr>
          <p:cNvPr id="5" name="文本框 4">
            <a:extLst>
              <a:ext uri="{FF2B5EF4-FFF2-40B4-BE49-F238E27FC236}">
                <a16:creationId xmlns:a16="http://schemas.microsoft.com/office/drawing/2014/main" id="{01C843DF-06C4-26E3-569D-E80EA97B7B24}"/>
              </a:ext>
            </a:extLst>
          </p:cNvPr>
          <p:cNvSpPr txBox="1"/>
          <p:nvPr/>
        </p:nvSpPr>
        <p:spPr>
          <a:xfrm>
            <a:off x="1652333" y="2213631"/>
            <a:ext cx="9218867" cy="3515642"/>
          </a:xfrm>
          <a:prstGeom prst="rect">
            <a:avLst/>
          </a:prstGeom>
          <a:noFill/>
        </p:spPr>
        <p:txBody>
          <a:bodyPr wrap="square">
            <a:spAutoFit/>
          </a:bodyPr>
          <a:lstStyle/>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animation-name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：设置需要绑定到元素的动画名称；</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animation-duration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：设置完成动画所需要花费的时间，单位为秒或毫秒，默认为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animation-timing-function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：设置动画的速度曲线，默认为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ease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animation-fill-mode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：设置当动画不播放时（动画播放完或延迟播放时）的状态；</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animation-delay</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：设置动画开始之前的延迟时间，默认为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0</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animation-iteration-count</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：设置动画被播放的次数，默认为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animation-direction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：设置是否在下一周期逆向播放动画，默认为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normal</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animation-play-state</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：设置动画是正在运行还是暂停，默认是 </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running</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a:t>
            </a:r>
          </a:p>
          <a:p>
            <a:pPr>
              <a:lnSpc>
                <a:spcPct val="125000"/>
              </a:lnSpc>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animation</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：所有动画属性的简写属性。</a:t>
            </a:r>
          </a:p>
        </p:txBody>
      </p:sp>
    </p:spTree>
    <p:extLst>
      <p:ext uri="{BB962C8B-B14F-4D97-AF65-F5344CB8AC3E}">
        <p14:creationId xmlns:p14="http://schemas.microsoft.com/office/powerpoint/2010/main" val="1988748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96376"/>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lang="zh-CN" altLang="en-US" sz="2800" b="1" dirty="0">
                <a:solidFill>
                  <a:srgbClr val="FFFFFF"/>
                </a:solidFill>
                <a:latin typeface="Arial" panose="020B0604020202020204"/>
                <a:ea typeface="微软雅黑" panose="020B0503020204020204" charset="-122"/>
                <a:cs typeface="+mn-ea"/>
                <a:sym typeface="+mn-lt"/>
              </a:rPr>
              <a:t>作业</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endParaRPr>
          </a:p>
        </p:txBody>
      </p:sp>
      <p:pic>
        <p:nvPicPr>
          <p:cNvPr id="6" name="图片 5">
            <a:extLst>
              <a:ext uri="{FF2B5EF4-FFF2-40B4-BE49-F238E27FC236}">
                <a16:creationId xmlns:a16="http://schemas.microsoft.com/office/drawing/2014/main" id="{6CC0B08F-D542-18B0-5233-C2AB121702A6}"/>
              </a:ext>
            </a:extLst>
          </p:cNvPr>
          <p:cNvPicPr>
            <a:picLocks noChangeAspect="1"/>
          </p:cNvPicPr>
          <p:nvPr/>
        </p:nvPicPr>
        <p:blipFill>
          <a:blip r:embed="rId3"/>
          <a:stretch>
            <a:fillRect/>
          </a:stretch>
        </p:blipFill>
        <p:spPr>
          <a:xfrm>
            <a:off x="1209366" y="838926"/>
            <a:ext cx="9423997" cy="5922697"/>
          </a:xfrm>
          <a:prstGeom prst="rect">
            <a:avLst/>
          </a:prstGeom>
        </p:spPr>
      </p:pic>
      <p:sp>
        <p:nvSpPr>
          <p:cNvPr id="3" name="矩形 2">
            <a:extLst>
              <a:ext uri="{FF2B5EF4-FFF2-40B4-BE49-F238E27FC236}">
                <a16:creationId xmlns:a16="http://schemas.microsoft.com/office/drawing/2014/main" id="{4994CF3F-607F-D197-9821-E43C6108FBF4}"/>
              </a:ext>
            </a:extLst>
          </p:cNvPr>
          <p:cNvSpPr/>
          <p:nvPr/>
        </p:nvSpPr>
        <p:spPr>
          <a:xfrm>
            <a:off x="4648200" y="976745"/>
            <a:ext cx="2272145" cy="10875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8917821-B1EE-B352-EC1D-DCFEF73A44A8}"/>
              </a:ext>
            </a:extLst>
          </p:cNvPr>
          <p:cNvSpPr txBox="1"/>
          <p:nvPr/>
        </p:nvSpPr>
        <p:spPr>
          <a:xfrm>
            <a:off x="6864927" y="976745"/>
            <a:ext cx="4436918" cy="830997"/>
          </a:xfrm>
          <a:prstGeom prst="rect">
            <a:avLst/>
          </a:prstGeom>
          <a:noFill/>
        </p:spPr>
        <p:txBody>
          <a:bodyPr wrap="square">
            <a:spAutoFit/>
          </a:bodyPr>
          <a:lstStyle/>
          <a:p>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音乐播放功能（</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2-3</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首即可），要有播放列表，播放模式</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(20)</a:t>
            </a:r>
            <a:endParaRPr lang="zh-CN" altLang="en-US" dirty="0">
              <a:solidFill>
                <a:srgbClr val="FF0000"/>
              </a:solidFill>
            </a:endParaRPr>
          </a:p>
        </p:txBody>
      </p:sp>
      <p:sp>
        <p:nvSpPr>
          <p:cNvPr id="7" name="矩形 6">
            <a:extLst>
              <a:ext uri="{FF2B5EF4-FFF2-40B4-BE49-F238E27FC236}">
                <a16:creationId xmlns:a16="http://schemas.microsoft.com/office/drawing/2014/main" id="{94EC29E5-7F46-F9FF-2A08-1F1E15E71427}"/>
              </a:ext>
            </a:extLst>
          </p:cNvPr>
          <p:cNvSpPr/>
          <p:nvPr/>
        </p:nvSpPr>
        <p:spPr>
          <a:xfrm>
            <a:off x="5921364" y="2341417"/>
            <a:ext cx="2272145" cy="28263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930A337-689C-B95F-1496-BA8D9D0CA09B}"/>
              </a:ext>
            </a:extLst>
          </p:cNvPr>
          <p:cNvSpPr txBox="1"/>
          <p:nvPr/>
        </p:nvSpPr>
        <p:spPr>
          <a:xfrm>
            <a:off x="8193509" y="3429000"/>
            <a:ext cx="3853018" cy="1938992"/>
          </a:xfrm>
          <a:prstGeom prst="rect">
            <a:avLst/>
          </a:prstGeom>
          <a:noFill/>
        </p:spPr>
        <p:txBody>
          <a:bodyPr wrap="square">
            <a:spAutoFit/>
          </a:bodyPr>
          <a:lstStyle/>
          <a:p>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姓名、学号要真实（</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5</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rPr>
              <a:t>）</a:t>
            </a:r>
            <a:endPar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链接可以跳转到一个页面</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(15)</a:t>
            </a:r>
          </a:p>
          <a:p>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鼠标放到姓名等位置有放大效果（</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solidFill>
                <a:srgbClr val="FF0000"/>
              </a:solidFill>
            </a:endParaRPr>
          </a:p>
        </p:txBody>
      </p:sp>
      <p:sp>
        <p:nvSpPr>
          <p:cNvPr id="9" name="文本框 8">
            <a:extLst>
              <a:ext uri="{FF2B5EF4-FFF2-40B4-BE49-F238E27FC236}">
                <a16:creationId xmlns:a16="http://schemas.microsoft.com/office/drawing/2014/main" id="{3A28FFEA-71EF-74E3-4E61-C7018903A743}"/>
              </a:ext>
            </a:extLst>
          </p:cNvPr>
          <p:cNvSpPr txBox="1"/>
          <p:nvPr/>
        </p:nvSpPr>
        <p:spPr>
          <a:xfrm>
            <a:off x="4208318" y="5887456"/>
            <a:ext cx="4402282" cy="830997"/>
          </a:xfrm>
          <a:prstGeom prst="rect">
            <a:avLst/>
          </a:prstGeom>
          <a:noFill/>
        </p:spPr>
        <p:txBody>
          <a:bodyPr wrap="square">
            <a:spAutoFit/>
          </a:bodyPr>
          <a:lstStyle/>
          <a:p>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加入一个翻书特效，贴入一篇短文，短文有格式</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dirty="0">
              <a:solidFill>
                <a:srgbClr val="FF0000"/>
              </a:solidFill>
            </a:endParaRPr>
          </a:p>
        </p:txBody>
      </p:sp>
      <p:sp>
        <p:nvSpPr>
          <p:cNvPr id="10" name="文本框 9">
            <a:extLst>
              <a:ext uri="{FF2B5EF4-FFF2-40B4-BE49-F238E27FC236}">
                <a16:creationId xmlns:a16="http://schemas.microsoft.com/office/drawing/2014/main" id="{88965697-45A9-AC17-2334-FB8AC9286316}"/>
              </a:ext>
            </a:extLst>
          </p:cNvPr>
          <p:cNvSpPr txBox="1"/>
          <p:nvPr/>
        </p:nvSpPr>
        <p:spPr>
          <a:xfrm>
            <a:off x="426027" y="1058871"/>
            <a:ext cx="3553691" cy="461665"/>
          </a:xfrm>
          <a:prstGeom prst="rect">
            <a:avLst/>
          </a:prstGeom>
          <a:noFill/>
        </p:spPr>
        <p:txBody>
          <a:bodyPr wrap="square">
            <a:spAutoFit/>
          </a:bodyPr>
          <a:lstStyle/>
          <a:p>
            <a:r>
              <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完成页面布局</a:t>
            </a:r>
            <a:r>
              <a:rPr lang="en-US" altLang="zh-CN"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(25)</a:t>
            </a:r>
            <a:endParaRPr lang="zh-CN" altLang="en-US" dirty="0">
              <a:solidFill>
                <a:srgbClr val="FF0000"/>
              </a:solidFill>
            </a:endParaRPr>
          </a:p>
        </p:txBody>
      </p:sp>
    </p:spTree>
    <p:extLst>
      <p:ext uri="{BB962C8B-B14F-4D97-AF65-F5344CB8AC3E}">
        <p14:creationId xmlns:p14="http://schemas.microsoft.com/office/powerpoint/2010/main" val="1907209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a:extLst>
              <a:ext uri="{FF2B5EF4-FFF2-40B4-BE49-F238E27FC236}">
                <a16:creationId xmlns:a16="http://schemas.microsoft.com/office/drawing/2014/main" id="{CF8652B4-43B9-5E65-68FA-F5B9B48D0254}"/>
              </a:ext>
            </a:extLst>
          </p:cNvPr>
          <p:cNvSpPr/>
          <p:nvPr/>
        </p:nvSpPr>
        <p:spPr>
          <a:xfrm>
            <a:off x="1053223" y="2126946"/>
            <a:ext cx="9794240" cy="3701156"/>
          </a:xfrm>
          <a:prstGeom prst="roundRect">
            <a:avLst>
              <a:gd name="adj" fmla="val 0"/>
            </a:avLst>
          </a:prstGeom>
          <a:noFill/>
          <a:ln w="31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6" name="TextBox 38">
            <a:extLst>
              <a:ext uri="{FF2B5EF4-FFF2-40B4-BE49-F238E27FC236}">
                <a16:creationId xmlns:a16="http://schemas.microsoft.com/office/drawing/2014/main" id="{C50D6F7A-B484-6676-D9BD-D82CDCDD9184}"/>
              </a:ext>
            </a:extLst>
          </p:cNvPr>
          <p:cNvSpPr txBox="1"/>
          <p:nvPr/>
        </p:nvSpPr>
        <p:spPr>
          <a:xfrm>
            <a:off x="1658728" y="2963239"/>
            <a:ext cx="9001000" cy="2028569"/>
          </a:xfrm>
          <a:prstGeom prst="rect">
            <a:avLst/>
          </a:prstGeom>
          <a:noFill/>
        </p:spPr>
        <p:txBody>
          <a:bodyPr wrap="square" lIns="0" tIns="0" rIns="0" bIns="0" rtlCol="0">
            <a:spAutoFit/>
          </a:bodyPr>
          <a:lstStyle/>
          <a:p>
            <a:pPr algn="just">
              <a:lnSpc>
                <a:spcPct val="150000"/>
              </a:lnSpc>
            </a:pP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本章主要介绍了</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的相关</a:t>
            </a: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rPr>
              <a:t>知识。</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认识并掌握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选择器以及</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样式代码插入的形式</a:t>
            </a: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文本样式与图像背景样式。</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掌握</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布局</a:t>
            </a:r>
            <a:r>
              <a:rPr lang="zh-CN"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just">
              <a:lnSpc>
                <a:spcPct val="150000"/>
              </a:lnSpc>
              <a:buAutoNum type="arabicPeriod"/>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了解</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动画</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椭圆 6">
            <a:extLst>
              <a:ext uri="{FF2B5EF4-FFF2-40B4-BE49-F238E27FC236}">
                <a16:creationId xmlns:a16="http://schemas.microsoft.com/office/drawing/2014/main" id="{595A6B02-3103-3968-83E4-B77256EF7D5A}"/>
              </a:ext>
            </a:extLst>
          </p:cNvPr>
          <p:cNvSpPr/>
          <p:nvPr/>
        </p:nvSpPr>
        <p:spPr>
          <a:xfrm>
            <a:off x="442023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微软雅黑" panose="020B0503020204020204" pitchFamily="34" charset="-122"/>
                <a:ea typeface="微软雅黑" panose="020B0503020204020204" pitchFamily="34" charset="-122"/>
              </a:rPr>
              <a:t>本</a:t>
            </a:r>
          </a:p>
        </p:txBody>
      </p:sp>
      <p:sp>
        <p:nvSpPr>
          <p:cNvPr id="8" name="椭圆 7">
            <a:extLst>
              <a:ext uri="{FF2B5EF4-FFF2-40B4-BE49-F238E27FC236}">
                <a16:creationId xmlns:a16="http://schemas.microsoft.com/office/drawing/2014/main" id="{27FBFF27-8054-D44D-6F2F-E88DA775B245}"/>
              </a:ext>
            </a:extLst>
          </p:cNvPr>
          <p:cNvSpPr/>
          <p:nvPr/>
        </p:nvSpPr>
        <p:spPr>
          <a:xfrm>
            <a:off x="513905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latin typeface="微软雅黑" panose="020B0503020204020204" pitchFamily="34" charset="-122"/>
                <a:ea typeface="微软雅黑" panose="020B0503020204020204" pitchFamily="34" charset="-122"/>
                <a:sym typeface="+mn-ea"/>
              </a:rPr>
              <a:t>章</a:t>
            </a:r>
          </a:p>
        </p:txBody>
      </p:sp>
      <p:sp>
        <p:nvSpPr>
          <p:cNvPr id="9" name="椭圆 8">
            <a:extLst>
              <a:ext uri="{FF2B5EF4-FFF2-40B4-BE49-F238E27FC236}">
                <a16:creationId xmlns:a16="http://schemas.microsoft.com/office/drawing/2014/main" id="{4D33FECA-FAC3-7475-25C1-73E543ED9371}"/>
              </a:ext>
            </a:extLst>
          </p:cNvPr>
          <p:cNvSpPr/>
          <p:nvPr/>
        </p:nvSpPr>
        <p:spPr>
          <a:xfrm>
            <a:off x="585787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小</a:t>
            </a:r>
          </a:p>
        </p:txBody>
      </p:sp>
      <p:sp>
        <p:nvSpPr>
          <p:cNvPr id="10" name="椭圆 9">
            <a:extLst>
              <a:ext uri="{FF2B5EF4-FFF2-40B4-BE49-F238E27FC236}">
                <a16:creationId xmlns:a16="http://schemas.microsoft.com/office/drawing/2014/main" id="{7D91F62D-8D10-6F9A-0FBF-F864F8B34BE0}"/>
              </a:ext>
            </a:extLst>
          </p:cNvPr>
          <p:cNvSpPr/>
          <p:nvPr/>
        </p:nvSpPr>
        <p:spPr>
          <a:xfrm>
            <a:off x="6576695" y="1693545"/>
            <a:ext cx="718820" cy="71882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a:latin typeface="微软雅黑" panose="020B0503020204020204" pitchFamily="34" charset="-122"/>
                <a:ea typeface="微软雅黑" panose="020B0503020204020204" pitchFamily="34" charset="-122"/>
                <a:sym typeface="+mn-ea"/>
              </a:rPr>
              <a:t>结</a:t>
            </a:r>
          </a:p>
        </p:txBody>
      </p:sp>
    </p:spTree>
    <p:extLst>
      <p:ext uri="{BB962C8B-B14F-4D97-AF65-F5344CB8AC3E}">
        <p14:creationId xmlns:p14="http://schemas.microsoft.com/office/powerpoint/2010/main" val="370582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2" name="矩形 1">
            <a:extLst>
              <a:ext uri="{FF2B5EF4-FFF2-40B4-BE49-F238E27FC236}">
                <a16:creationId xmlns:a16="http://schemas.microsoft.com/office/drawing/2014/main" id="{A2546B0A-5F99-82D0-FB1D-D9553402488F}"/>
              </a:ext>
            </a:extLst>
          </p:cNvPr>
          <p:cNvSpPr/>
          <p:nvPr/>
        </p:nvSpPr>
        <p:spPr>
          <a:xfrm>
            <a:off x="729432" y="822375"/>
            <a:ext cx="10899784" cy="224580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样式表由若干条</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样式规则</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组成，这些样式规则可以应用到不同的元素或文档中来定义它们的显示效果。</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每一条样式规则由三部分构成：选择器（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selector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）或选择符、属性（</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property</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）和属性值（</a:t>
            </a:r>
            <a:r>
              <a:rPr lang="en-US" altLang="zh-CN" dirty="0">
                <a:latin typeface="Times New Roman" panose="02020603050405020304" pitchFamily="18" charset="0"/>
                <a:ea typeface="楷体" panose="02010609060101010101" pitchFamily="49" charset="-122"/>
                <a:cs typeface="Times New Roman" panose="02020603050405020304" pitchFamily="18" charset="0"/>
              </a:rPr>
              <a:t>value</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p>
        </p:txBody>
      </p:sp>
      <p:sp>
        <p:nvSpPr>
          <p:cNvPr id="3" name="矩形 2">
            <a:extLst>
              <a:ext uri="{FF2B5EF4-FFF2-40B4-BE49-F238E27FC236}">
                <a16:creationId xmlns:a16="http://schemas.microsoft.com/office/drawing/2014/main" id="{6AF77761-BECA-2E8B-0075-9E5AE2C84E49}"/>
              </a:ext>
            </a:extLst>
          </p:cNvPr>
          <p:cNvSpPr/>
          <p:nvPr/>
        </p:nvSpPr>
        <p:spPr>
          <a:xfrm>
            <a:off x="2034113" y="3857334"/>
            <a:ext cx="8256516" cy="1323439"/>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基本格式如下：</a:t>
            </a:r>
            <a:br>
              <a:rPr lang="en-US" altLang="zh-CN"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altLang="zh-CN"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selector{ property : value;  }</a:t>
            </a:r>
            <a:endParaRPr lang="zh-CN" altLang="en-US" sz="3200"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A8C1E5BE-CEA9-BD13-2238-7AA009C9C781}"/>
              </a:ext>
            </a:extLst>
          </p:cNvPr>
          <p:cNvSpPr/>
          <p:nvPr/>
        </p:nvSpPr>
        <p:spPr>
          <a:xfrm>
            <a:off x="2353455" y="5627222"/>
            <a:ext cx="2268187" cy="461665"/>
          </a:xfrm>
          <a:prstGeom prst="rect">
            <a:avLst/>
          </a:prstGeom>
          <a:solidFill>
            <a:schemeClr val="bg2"/>
          </a:solid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sz="2400" dirty="0">
                <a:latin typeface="Times New Roman" panose="02020603050405020304" pitchFamily="18" charset="0"/>
                <a:cs typeface="Times New Roman" panose="02020603050405020304" pitchFamily="18" charset="0"/>
              </a:rPr>
              <a:t>p{ </a:t>
            </a:r>
            <a:r>
              <a:rPr lang="en-US" altLang="zh-CN" sz="2400" dirty="0" err="1">
                <a:latin typeface="Times New Roman" panose="02020603050405020304" pitchFamily="18" charset="0"/>
                <a:cs typeface="Times New Roman" panose="02020603050405020304" pitchFamily="18" charset="0"/>
              </a:rPr>
              <a:t>color:red</a:t>
            </a:r>
            <a:r>
              <a:rPr lang="en-US" altLang="zh-CN" sz="2400" dirty="0">
                <a:latin typeface="Times New Roman" panose="02020603050405020304" pitchFamily="18" charset="0"/>
                <a:cs typeface="Times New Roman" panose="02020603050405020304" pitchFamily="18" charset="0"/>
              </a:rPr>
              <a:t>; }</a:t>
            </a:r>
          </a:p>
        </p:txBody>
      </p:sp>
      <p:sp>
        <p:nvSpPr>
          <p:cNvPr id="5" name="矩形 4">
            <a:extLst>
              <a:ext uri="{FF2B5EF4-FFF2-40B4-BE49-F238E27FC236}">
                <a16:creationId xmlns:a16="http://schemas.microsoft.com/office/drawing/2014/main" id="{5B151736-5C6E-79B7-493F-5F11CEBC648D}"/>
              </a:ext>
            </a:extLst>
          </p:cNvPr>
          <p:cNvSpPr/>
          <p:nvPr/>
        </p:nvSpPr>
        <p:spPr>
          <a:xfrm>
            <a:off x="2034113" y="5080775"/>
            <a:ext cx="1454244" cy="461665"/>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buClr>
                <a:srgbClr val="006BBC"/>
              </a:buClr>
              <a:buFont typeface="Wingdings" panose="05000000000000000000" pitchFamily="2" charset="2"/>
              <a:buChar char="n"/>
            </a:pPr>
            <a:r>
              <a:rPr lang="zh-CN" altLang="en-US" dirty="0">
                <a:solidFill>
                  <a:schemeClr val="tx1">
                    <a:lumMod val="95000"/>
                    <a:lumOff val="5000"/>
                  </a:schemeClr>
                </a:solidFill>
                <a:latin typeface="Times New Roman" panose="02020603050405020304" pitchFamily="18" charset="0"/>
                <a:cs typeface="Times New Roman" panose="02020603050405020304" pitchFamily="18" charset="0"/>
              </a:rPr>
              <a:t>示例：</a:t>
            </a:r>
            <a:endParaRPr lang="en-US" altLang="zh-C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6" name="圆角矩形标注 11">
            <a:extLst>
              <a:ext uri="{FF2B5EF4-FFF2-40B4-BE49-F238E27FC236}">
                <a16:creationId xmlns:a16="http://schemas.microsoft.com/office/drawing/2014/main" id="{93FE912A-C312-A615-F54E-D5DBED2B579A}"/>
              </a:ext>
            </a:extLst>
          </p:cNvPr>
          <p:cNvSpPr/>
          <p:nvPr/>
        </p:nvSpPr>
        <p:spPr>
          <a:xfrm>
            <a:off x="6641874" y="5570022"/>
            <a:ext cx="855712" cy="576064"/>
          </a:xfrm>
          <a:prstGeom prst="wedgeRoundRectCallout">
            <a:avLst>
              <a:gd name="adj1" fmla="val -25447"/>
              <a:gd name="adj2" fmla="val -1245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00B050"/>
                </a:solidFill>
                <a:latin typeface="Times New Roman" panose="02020603050405020304" pitchFamily="18" charset="0"/>
                <a:ea typeface="微软雅黑" panose="020B0503020204020204" charset="-122"/>
                <a:cs typeface="Times New Roman" panose="02020603050405020304" pitchFamily="18" charset="0"/>
              </a:rPr>
              <a:t>属性</a:t>
            </a:r>
          </a:p>
        </p:txBody>
      </p:sp>
      <p:sp>
        <p:nvSpPr>
          <p:cNvPr id="7" name="圆角矩形标注 12">
            <a:extLst>
              <a:ext uri="{FF2B5EF4-FFF2-40B4-BE49-F238E27FC236}">
                <a16:creationId xmlns:a16="http://schemas.microsoft.com/office/drawing/2014/main" id="{3455D4F5-81FD-A72A-58E4-6A10E5C3EAF6}"/>
              </a:ext>
            </a:extLst>
          </p:cNvPr>
          <p:cNvSpPr/>
          <p:nvPr/>
        </p:nvSpPr>
        <p:spPr>
          <a:xfrm>
            <a:off x="8409291" y="5512823"/>
            <a:ext cx="768087" cy="576064"/>
          </a:xfrm>
          <a:prstGeom prst="wedgeRoundRectCallout">
            <a:avLst>
              <a:gd name="adj1" fmla="val -25447"/>
              <a:gd name="adj2" fmla="val -1245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00B050"/>
                </a:solidFill>
                <a:latin typeface="Times New Roman" panose="02020603050405020304" pitchFamily="18" charset="0"/>
                <a:ea typeface="微软雅黑" panose="020B0503020204020204" charset="-122"/>
                <a:cs typeface="Times New Roman" panose="02020603050405020304" pitchFamily="18" charset="0"/>
              </a:rPr>
              <a:t>值</a:t>
            </a:r>
          </a:p>
        </p:txBody>
      </p:sp>
      <p:sp>
        <p:nvSpPr>
          <p:cNvPr id="8" name="圆角矩形标注 14">
            <a:extLst>
              <a:ext uri="{FF2B5EF4-FFF2-40B4-BE49-F238E27FC236}">
                <a16:creationId xmlns:a16="http://schemas.microsoft.com/office/drawing/2014/main" id="{753FC102-F9C4-5BC5-D922-58896A601FC4}"/>
              </a:ext>
            </a:extLst>
          </p:cNvPr>
          <p:cNvSpPr/>
          <p:nvPr/>
        </p:nvSpPr>
        <p:spPr>
          <a:xfrm>
            <a:off x="4888398" y="3850656"/>
            <a:ext cx="1258402" cy="576064"/>
          </a:xfrm>
          <a:prstGeom prst="wedgeRoundRectCallout">
            <a:avLst>
              <a:gd name="adj1" fmla="val -20833"/>
              <a:gd name="adj2" fmla="val 8517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zh-CN" altLang="en-US" b="1" dirty="0">
                <a:solidFill>
                  <a:srgbClr val="FF0000"/>
                </a:solidFill>
                <a:latin typeface="Times New Roman" panose="02020603050405020304" pitchFamily="18" charset="0"/>
                <a:ea typeface="微软雅黑" panose="020B0503020204020204" charset="-122"/>
                <a:cs typeface="Times New Roman" panose="02020603050405020304" pitchFamily="18" charset="0"/>
              </a:rPr>
              <a:t>选择器</a:t>
            </a:r>
          </a:p>
        </p:txBody>
      </p:sp>
      <p:sp>
        <p:nvSpPr>
          <p:cNvPr id="9" name="矩形: 圆角 8">
            <a:extLst>
              <a:ext uri="{FF2B5EF4-FFF2-40B4-BE49-F238E27FC236}">
                <a16:creationId xmlns:a16="http://schemas.microsoft.com/office/drawing/2014/main" id="{843786D7-C46C-3BF7-B362-5FDF93D73933}"/>
              </a:ext>
            </a:extLst>
          </p:cNvPr>
          <p:cNvSpPr/>
          <p:nvPr/>
        </p:nvSpPr>
        <p:spPr>
          <a:xfrm>
            <a:off x="1625275" y="3269937"/>
            <a:ext cx="9181020" cy="3333574"/>
          </a:xfrm>
          <a:prstGeom prst="roundRect">
            <a:avLst>
              <a:gd name="adj" fmla="val 9673"/>
            </a:avLst>
          </a:prstGeom>
          <a:noFill/>
          <a:ln w="12700">
            <a:solidFill>
              <a:srgbClr val="006B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B0999582-78DD-A76D-D235-19CAFC97941B}"/>
              </a:ext>
            </a:extLst>
          </p:cNvPr>
          <p:cNvSpPr/>
          <p:nvPr/>
        </p:nvSpPr>
        <p:spPr>
          <a:xfrm>
            <a:off x="6136635" y="4653656"/>
            <a:ext cx="3040743" cy="5711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6BA09A0-A27D-449C-0BB6-88E4FDD77249}"/>
              </a:ext>
            </a:extLst>
          </p:cNvPr>
          <p:cNvSpPr txBox="1"/>
          <p:nvPr/>
        </p:nvSpPr>
        <p:spPr>
          <a:xfrm>
            <a:off x="7277548" y="3968645"/>
            <a:ext cx="950685" cy="461665"/>
          </a:xfrm>
          <a:prstGeom prst="rect">
            <a:avLst/>
          </a:prstGeom>
          <a:noFill/>
          <a:ln w="19050">
            <a:solidFill>
              <a:srgbClr val="00B0F0"/>
            </a:solidFill>
          </a:ln>
        </p:spPr>
        <p:txBody>
          <a:bodyPr wrap="square">
            <a:spAutoFit/>
          </a:bodyPr>
          <a:lstStyle/>
          <a:p>
            <a:pPr algn="ctr"/>
            <a:r>
              <a:rPr lang="zh-CN" altLang="en-US" sz="2400" b="1" dirty="0">
                <a:solidFill>
                  <a:srgbClr val="00B0F0"/>
                </a:solidFill>
                <a:latin typeface="Times New Roman" panose="02020603050405020304" pitchFamily="18" charset="0"/>
                <a:cs typeface="Times New Roman" panose="02020603050405020304" pitchFamily="18" charset="0"/>
              </a:rPr>
              <a:t>声明</a:t>
            </a:r>
          </a:p>
        </p:txBody>
      </p:sp>
    </p:spTree>
    <p:extLst>
      <p:ext uri="{BB962C8B-B14F-4D97-AF65-F5344CB8AC3E}">
        <p14:creationId xmlns:p14="http://schemas.microsoft.com/office/powerpoint/2010/main" val="347448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sp>
        <p:nvSpPr>
          <p:cNvPr id="10" name="矩形 9">
            <a:extLst>
              <a:ext uri="{FF2B5EF4-FFF2-40B4-BE49-F238E27FC236}">
                <a16:creationId xmlns:a16="http://schemas.microsoft.com/office/drawing/2014/main" id="{A1947AFC-FA9C-254B-5203-F2F77D0090F0}"/>
              </a:ext>
            </a:extLst>
          </p:cNvPr>
          <p:cNvSpPr/>
          <p:nvPr/>
        </p:nvSpPr>
        <p:spPr>
          <a:xfrm>
            <a:off x="1186029" y="1085417"/>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1</a:t>
            </a:r>
            <a:endParaRPr lang="zh-CN" altLang="en-US" sz="2800" b="1" dirty="0"/>
          </a:p>
        </p:txBody>
      </p:sp>
      <p:grpSp>
        <p:nvGrpSpPr>
          <p:cNvPr id="13" name="组合 12">
            <a:extLst>
              <a:ext uri="{FF2B5EF4-FFF2-40B4-BE49-F238E27FC236}">
                <a16:creationId xmlns:a16="http://schemas.microsoft.com/office/drawing/2014/main" id="{003175EC-C3D7-CD37-EFC8-EC22679EB8E4}"/>
              </a:ext>
            </a:extLst>
          </p:cNvPr>
          <p:cNvGrpSpPr/>
          <p:nvPr/>
        </p:nvGrpSpPr>
        <p:grpSpPr>
          <a:xfrm>
            <a:off x="2423939" y="1089124"/>
            <a:ext cx="8712968" cy="923789"/>
            <a:chOff x="2351584" y="1588959"/>
            <a:chExt cx="8712968" cy="923789"/>
          </a:xfrm>
        </p:grpSpPr>
        <p:sp>
          <p:nvSpPr>
            <p:cNvPr id="28" name="矩形 27">
              <a:extLst>
                <a:ext uri="{FF2B5EF4-FFF2-40B4-BE49-F238E27FC236}">
                  <a16:creationId xmlns:a16="http://schemas.microsoft.com/office/drawing/2014/main" id="{E3AF7974-5B49-B779-3602-61E457013795}"/>
                </a:ext>
              </a:extLst>
            </p:cNvPr>
            <p:cNvSpPr/>
            <p:nvPr/>
          </p:nvSpPr>
          <p:spPr>
            <a:xfrm>
              <a:off x="2351584" y="1588959"/>
              <a:ext cx="8712968" cy="89731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04ECB54E-8059-DA71-5C03-044E58F19F25}"/>
                </a:ext>
              </a:extLst>
            </p:cNvPr>
            <p:cNvSpPr/>
            <p:nvPr/>
          </p:nvSpPr>
          <p:spPr>
            <a:xfrm>
              <a:off x="2783632" y="1681751"/>
              <a:ext cx="8095042" cy="830997"/>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选择器可以是标签名、类名或</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ID</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等，严格区分大小写</a:t>
              </a:r>
              <a:r>
                <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属性和值不区分大小写</a:t>
              </a:r>
              <a:r>
                <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rPr>
                <a:t>，但按照书写规范，一般都使用小写。</a:t>
              </a:r>
            </a:p>
          </p:txBody>
        </p:sp>
      </p:grpSp>
      <p:grpSp>
        <p:nvGrpSpPr>
          <p:cNvPr id="18" name="组合 17">
            <a:extLst>
              <a:ext uri="{FF2B5EF4-FFF2-40B4-BE49-F238E27FC236}">
                <a16:creationId xmlns:a16="http://schemas.microsoft.com/office/drawing/2014/main" id="{A43C3DBF-9897-9ADB-2AF3-A424E11BF6D1}"/>
              </a:ext>
            </a:extLst>
          </p:cNvPr>
          <p:cNvGrpSpPr/>
          <p:nvPr/>
        </p:nvGrpSpPr>
        <p:grpSpPr>
          <a:xfrm>
            <a:off x="2423939" y="2383349"/>
            <a:ext cx="8712968" cy="896578"/>
            <a:chOff x="2351584" y="4535580"/>
            <a:chExt cx="8712968" cy="1269850"/>
          </a:xfrm>
        </p:grpSpPr>
        <p:sp>
          <p:nvSpPr>
            <p:cNvPr id="24" name="矩形 23">
              <a:extLst>
                <a:ext uri="{FF2B5EF4-FFF2-40B4-BE49-F238E27FC236}">
                  <a16:creationId xmlns:a16="http://schemas.microsoft.com/office/drawing/2014/main" id="{082C99A4-D6A9-51E9-131F-B3EB6347C09C}"/>
                </a:ext>
              </a:extLst>
            </p:cNvPr>
            <p:cNvSpPr/>
            <p:nvPr/>
          </p:nvSpPr>
          <p:spPr>
            <a:xfrm>
              <a:off x="2351584" y="4535580"/>
              <a:ext cx="8712968" cy="12248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1D0C1573-7B52-9AF2-FAD8-82151AEACA68}"/>
                </a:ext>
              </a:extLst>
            </p:cNvPr>
            <p:cNvSpPr/>
            <p:nvPr/>
          </p:nvSpPr>
          <p:spPr>
            <a:xfrm>
              <a:off x="2783632" y="4628464"/>
              <a:ext cx="7848872" cy="117696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多个属性间必须用</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分号</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隔开，最后一个属性后的分号可以省略，但建议保留。</a:t>
              </a:r>
              <a:endParaRPr lang="zh-CN" altLang="en-US" dirty="0">
                <a:solidFill>
                  <a:schemeClr val="tx1">
                    <a:lumMod val="95000"/>
                    <a:lumOff val="5000"/>
                  </a:schemeClr>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1" name="ïSḷiḍe">
            <a:extLst>
              <a:ext uri="{FF2B5EF4-FFF2-40B4-BE49-F238E27FC236}">
                <a16:creationId xmlns:a16="http://schemas.microsoft.com/office/drawing/2014/main" id="{716BC1E7-AA70-9468-C6E5-94097B5A4721}"/>
              </a:ext>
            </a:extLst>
          </p:cNvPr>
          <p:cNvSpPr/>
          <p:nvPr/>
        </p:nvSpPr>
        <p:spPr bwMode="auto">
          <a:xfrm>
            <a:off x="1293740" y="1422239"/>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grpSp>
        <p:nvGrpSpPr>
          <p:cNvPr id="31" name="组合 30">
            <a:extLst>
              <a:ext uri="{FF2B5EF4-FFF2-40B4-BE49-F238E27FC236}">
                <a16:creationId xmlns:a16="http://schemas.microsoft.com/office/drawing/2014/main" id="{5CFBF7F8-3615-8597-27FB-684613D3DDBF}"/>
              </a:ext>
            </a:extLst>
          </p:cNvPr>
          <p:cNvGrpSpPr/>
          <p:nvPr/>
        </p:nvGrpSpPr>
        <p:grpSpPr>
          <a:xfrm>
            <a:off x="2426782" y="3450678"/>
            <a:ext cx="8712968" cy="1130247"/>
            <a:chOff x="2354351" y="4469547"/>
            <a:chExt cx="8478063" cy="1310068"/>
          </a:xfrm>
        </p:grpSpPr>
        <p:sp>
          <p:nvSpPr>
            <p:cNvPr id="45" name="矩形 44">
              <a:extLst>
                <a:ext uri="{FF2B5EF4-FFF2-40B4-BE49-F238E27FC236}">
                  <a16:creationId xmlns:a16="http://schemas.microsoft.com/office/drawing/2014/main" id="{4BBA8B3A-A1BA-7170-E95A-7A538D5B594C}"/>
                </a:ext>
              </a:extLst>
            </p:cNvPr>
            <p:cNvSpPr/>
            <p:nvPr/>
          </p:nvSpPr>
          <p:spPr>
            <a:xfrm>
              <a:off x="2354351" y="4503755"/>
              <a:ext cx="8478063" cy="122483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6" name="矩形 45">
              <a:extLst>
                <a:ext uri="{FF2B5EF4-FFF2-40B4-BE49-F238E27FC236}">
                  <a16:creationId xmlns:a16="http://schemas.microsoft.com/office/drawing/2014/main" id="{C36D5C24-E889-661C-B775-8AAA7C508CF1}"/>
                </a:ext>
              </a:extLst>
            </p:cNvPr>
            <p:cNvSpPr/>
            <p:nvPr/>
          </p:nvSpPr>
          <p:spPr>
            <a:xfrm>
              <a:off x="2600249" y="4469547"/>
              <a:ext cx="7848872" cy="131006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nSpc>
                  <a:spcPct val="150000"/>
                </a:lnSpc>
              </a:pP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如果属性的值由</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多个单词组成或中间包含空格</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，必须为这个属性值加上引号。</a:t>
              </a:r>
            </a:p>
          </p:txBody>
        </p:sp>
      </p:grpSp>
      <p:sp>
        <p:nvSpPr>
          <p:cNvPr id="34" name="矩形 33">
            <a:extLst>
              <a:ext uri="{FF2B5EF4-FFF2-40B4-BE49-F238E27FC236}">
                <a16:creationId xmlns:a16="http://schemas.microsoft.com/office/drawing/2014/main" id="{A3C4E988-C261-3AD7-697F-A753DEF50EFC}"/>
              </a:ext>
            </a:extLst>
          </p:cNvPr>
          <p:cNvSpPr/>
          <p:nvPr/>
        </p:nvSpPr>
        <p:spPr>
          <a:xfrm>
            <a:off x="5501775" y="4090608"/>
            <a:ext cx="1107996" cy="461665"/>
          </a:xfrm>
          <a:prstGeom prst="rect">
            <a:avLst/>
          </a:prstGeom>
        </p:spPr>
        <p:txBody>
          <a:bodyPr wrap="non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ECE8145E-18FE-1A3E-01A1-73DDF1F128D8}"/>
              </a:ext>
            </a:extLst>
          </p:cNvPr>
          <p:cNvSpPr/>
          <p:nvPr/>
        </p:nvSpPr>
        <p:spPr>
          <a:xfrm>
            <a:off x="6400608" y="4055726"/>
            <a:ext cx="3720326" cy="461665"/>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p{font-family: "arial black";} </a:t>
            </a:r>
          </a:p>
        </p:txBody>
      </p:sp>
      <p:grpSp>
        <p:nvGrpSpPr>
          <p:cNvPr id="37" name="组合 36">
            <a:extLst>
              <a:ext uri="{FF2B5EF4-FFF2-40B4-BE49-F238E27FC236}">
                <a16:creationId xmlns:a16="http://schemas.microsoft.com/office/drawing/2014/main" id="{54C00BC7-B104-E628-6C40-D84BEA005434}"/>
              </a:ext>
            </a:extLst>
          </p:cNvPr>
          <p:cNvGrpSpPr/>
          <p:nvPr/>
        </p:nvGrpSpPr>
        <p:grpSpPr>
          <a:xfrm>
            <a:off x="2423939" y="4823861"/>
            <a:ext cx="8712968" cy="1938992"/>
            <a:chOff x="2351585" y="4535580"/>
            <a:chExt cx="8478063" cy="1938992"/>
          </a:xfrm>
        </p:grpSpPr>
        <p:sp>
          <p:nvSpPr>
            <p:cNvPr id="43" name="矩形 42">
              <a:extLst>
                <a:ext uri="{FF2B5EF4-FFF2-40B4-BE49-F238E27FC236}">
                  <a16:creationId xmlns:a16="http://schemas.microsoft.com/office/drawing/2014/main" id="{D9E098A9-5342-709B-81DC-027CCF111478}"/>
                </a:ext>
              </a:extLst>
            </p:cNvPr>
            <p:cNvSpPr/>
            <p:nvPr/>
          </p:nvSpPr>
          <p:spPr>
            <a:xfrm>
              <a:off x="2351585" y="4535580"/>
              <a:ext cx="8478063" cy="18743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EF6A698F-C820-DC3B-F96E-0DEFB19D2788}"/>
                </a:ext>
              </a:extLst>
            </p:cNvPr>
            <p:cNvSpPr/>
            <p:nvPr/>
          </p:nvSpPr>
          <p:spPr>
            <a:xfrm>
              <a:off x="2600249" y="4535580"/>
              <a:ext cx="8146696" cy="1938992"/>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样式规则中</a:t>
              </a:r>
              <a:r>
                <a:rPr lang="zh-CN" altLang="en-US"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不同属性建议换行写</a:t>
              </a:r>
              <a:r>
                <a:rPr lang="zh-CN" altLang="en-US"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rPr>
                <a:t>，可读性更好。示例：</a:t>
              </a:r>
              <a:endParaRPr lang="en-US" altLang="zh-CN" dirty="0">
                <a:solidFill>
                  <a:srgbClr val="000000">
                    <a:lumMod val="95000"/>
                    <a:lumOff val="5000"/>
                  </a:srgbClr>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p {</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font-family: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楷体</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定义字体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color: red;          /* </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定义文本颜色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49" name="矩形 48">
            <a:extLst>
              <a:ext uri="{FF2B5EF4-FFF2-40B4-BE49-F238E27FC236}">
                <a16:creationId xmlns:a16="http://schemas.microsoft.com/office/drawing/2014/main" id="{5F8D87DC-E410-5D59-E5A0-B0717514EBA3}"/>
              </a:ext>
            </a:extLst>
          </p:cNvPr>
          <p:cNvSpPr/>
          <p:nvPr/>
        </p:nvSpPr>
        <p:spPr>
          <a:xfrm>
            <a:off x="1163058" y="2321086"/>
            <a:ext cx="1034965" cy="927054"/>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2</a:t>
            </a:r>
            <a:endParaRPr lang="zh-CN" altLang="en-US" sz="2800" b="1" dirty="0"/>
          </a:p>
        </p:txBody>
      </p:sp>
      <p:sp>
        <p:nvSpPr>
          <p:cNvPr id="50" name="ïSḷiḍe">
            <a:extLst>
              <a:ext uri="{FF2B5EF4-FFF2-40B4-BE49-F238E27FC236}">
                <a16:creationId xmlns:a16="http://schemas.microsoft.com/office/drawing/2014/main" id="{756C14AC-8CD0-EB09-FA23-BC13216602A6}"/>
              </a:ext>
            </a:extLst>
          </p:cNvPr>
          <p:cNvSpPr/>
          <p:nvPr/>
        </p:nvSpPr>
        <p:spPr bwMode="auto">
          <a:xfrm>
            <a:off x="1270769" y="2657908"/>
            <a:ext cx="386801" cy="305708"/>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00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51" name="矩形 50">
            <a:extLst>
              <a:ext uri="{FF2B5EF4-FFF2-40B4-BE49-F238E27FC236}">
                <a16:creationId xmlns:a16="http://schemas.microsoft.com/office/drawing/2014/main" id="{B514512F-2521-94E4-42C3-A9D62D91C0D8}"/>
              </a:ext>
            </a:extLst>
          </p:cNvPr>
          <p:cNvSpPr/>
          <p:nvPr/>
        </p:nvSpPr>
        <p:spPr>
          <a:xfrm>
            <a:off x="1140087" y="3492120"/>
            <a:ext cx="1080907" cy="1068345"/>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3</a:t>
            </a:r>
            <a:endParaRPr lang="zh-CN" altLang="en-US" sz="2800" b="1" dirty="0"/>
          </a:p>
        </p:txBody>
      </p:sp>
      <p:sp>
        <p:nvSpPr>
          <p:cNvPr id="52" name="ïSḷiḍe">
            <a:extLst>
              <a:ext uri="{FF2B5EF4-FFF2-40B4-BE49-F238E27FC236}">
                <a16:creationId xmlns:a16="http://schemas.microsoft.com/office/drawing/2014/main" id="{607E5200-89A1-9FEC-DA3F-6FBAF7688C4D}"/>
              </a:ext>
            </a:extLst>
          </p:cNvPr>
          <p:cNvSpPr/>
          <p:nvPr/>
        </p:nvSpPr>
        <p:spPr bwMode="auto">
          <a:xfrm>
            <a:off x="1247798" y="3868472"/>
            <a:ext cx="403971" cy="33505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77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
        <p:nvSpPr>
          <p:cNvPr id="53" name="矩形 52">
            <a:extLst>
              <a:ext uri="{FF2B5EF4-FFF2-40B4-BE49-F238E27FC236}">
                <a16:creationId xmlns:a16="http://schemas.microsoft.com/office/drawing/2014/main" id="{EF6B054C-7567-8A2E-6C55-DF32EC27C791}"/>
              </a:ext>
            </a:extLst>
          </p:cNvPr>
          <p:cNvSpPr/>
          <p:nvPr/>
        </p:nvSpPr>
        <p:spPr>
          <a:xfrm>
            <a:off x="1140087" y="4844990"/>
            <a:ext cx="1034965" cy="1772470"/>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r>
              <a:rPr lang="en-US" altLang="zh-CN" sz="2800" b="1" dirty="0"/>
              <a:t>   4</a:t>
            </a:r>
            <a:endParaRPr lang="zh-CN" altLang="en-US" sz="2800" b="1" dirty="0"/>
          </a:p>
        </p:txBody>
      </p:sp>
      <p:sp>
        <p:nvSpPr>
          <p:cNvPr id="54" name="ïSḷiḍe">
            <a:extLst>
              <a:ext uri="{FF2B5EF4-FFF2-40B4-BE49-F238E27FC236}">
                <a16:creationId xmlns:a16="http://schemas.microsoft.com/office/drawing/2014/main" id="{20BB8C8E-C451-00B4-A8D7-B5D8F6B827C4}"/>
              </a:ext>
            </a:extLst>
          </p:cNvPr>
          <p:cNvSpPr/>
          <p:nvPr/>
        </p:nvSpPr>
        <p:spPr bwMode="auto">
          <a:xfrm>
            <a:off x="1247798" y="5602513"/>
            <a:ext cx="386801" cy="302787"/>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bg1"/>
          </a:solidFill>
          <a:ln>
            <a:noFill/>
          </a:ln>
        </p:spPr>
        <p:txBody>
          <a:bodyPr vert="horz" wrap="square" lIns="91440" tIns="45720" rIns="91440" bIns="45720" numCol="1" anchor="t" anchorCtr="0" compatLnSpc="1">
            <a:normAutofit fontScale="62500" lnSpcReduction="20000"/>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cs typeface="+mn-ea"/>
              <a:sym typeface="+mn-lt"/>
            </a:endParaRPr>
          </a:p>
        </p:txBody>
      </p:sp>
    </p:spTree>
    <p:extLst>
      <p:ext uri="{BB962C8B-B14F-4D97-AF65-F5344CB8AC3E}">
        <p14:creationId xmlns:p14="http://schemas.microsoft.com/office/powerpoint/2010/main" val="567122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2" name="组合 1">
            <a:extLst>
              <a:ext uri="{FF2B5EF4-FFF2-40B4-BE49-F238E27FC236}">
                <a16:creationId xmlns:a16="http://schemas.microsoft.com/office/drawing/2014/main" id="{02BB118F-E3C5-7396-9F13-EE7E379223F5}"/>
              </a:ext>
            </a:extLst>
          </p:cNvPr>
          <p:cNvGrpSpPr/>
          <p:nvPr/>
        </p:nvGrpSpPr>
        <p:grpSpPr>
          <a:xfrm>
            <a:off x="942841" y="1431644"/>
            <a:ext cx="5423276" cy="3994712"/>
            <a:chOff x="874713" y="1990164"/>
            <a:chExt cx="5423276" cy="3994712"/>
          </a:xfrm>
        </p:grpSpPr>
        <p:sp>
          <p:nvSpPr>
            <p:cNvPr id="7" name="12">
              <a:extLst>
                <a:ext uri="{FF2B5EF4-FFF2-40B4-BE49-F238E27FC236}">
                  <a16:creationId xmlns:a16="http://schemas.microsoft.com/office/drawing/2014/main" id="{631EC839-D23D-2CA9-66B9-923484C379FC}"/>
                </a:ext>
              </a:extLst>
            </p:cNvPr>
            <p:cNvSpPr/>
            <p:nvPr/>
          </p:nvSpPr>
          <p:spPr>
            <a:xfrm>
              <a:off x="874713" y="4867836"/>
              <a:ext cx="5406817" cy="1117040"/>
            </a:xfrm>
            <a:prstGeom prst="rect">
              <a:avLst/>
            </a:prstGeom>
            <a:solidFill>
              <a:schemeClr val="accent2"/>
            </a:solidFill>
            <a:ln w="12700" cap="flat" cmpd="sng" algn="ctr">
              <a:noFill/>
              <a:prstDash val="solid"/>
              <a:miter lim="800000"/>
            </a:ln>
            <a:effectLst/>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srgbClr val="FFFFFF"/>
                </a:solidFill>
                <a:effectLst/>
                <a:uLnTx/>
                <a:uFillTx/>
                <a:cs typeface="+mn-ea"/>
                <a:sym typeface="+mn-lt"/>
              </a:endParaRPr>
            </a:p>
          </p:txBody>
        </p:sp>
        <p:sp>
          <p:nvSpPr>
            <p:cNvPr id="8" name="13-1">
              <a:extLst>
                <a:ext uri="{FF2B5EF4-FFF2-40B4-BE49-F238E27FC236}">
                  <a16:creationId xmlns:a16="http://schemas.microsoft.com/office/drawing/2014/main" id="{95EC7E93-B9BA-60A4-6126-D65A5A698C5E}"/>
                </a:ext>
              </a:extLst>
            </p:cNvPr>
            <p:cNvSpPr/>
            <p:nvPr/>
          </p:nvSpPr>
          <p:spPr>
            <a:xfrm>
              <a:off x="1271464" y="5164746"/>
              <a:ext cx="4269257" cy="523220"/>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0" marR="0" lvl="0" indent="0" defTabSz="914400" eaLnBrk="1" fontAlgn="base" latinLnBrk="0" hangingPunct="1">
                <a:spcBef>
                  <a:spcPct val="0"/>
                </a:spcBef>
                <a:spcAft>
                  <a:spcPct val="0"/>
                </a:spcAft>
                <a:buClrTx/>
                <a:buSzTx/>
                <a:buFontTx/>
                <a:buNone/>
                <a:defRPr/>
              </a:pPr>
              <a:r>
                <a:rPr kumimoji="0" lang="en-US" altLang="zh-CN" sz="2800" b="1" i="0" u="none" strike="noStrike" kern="0" cap="none" spc="0" normalizeH="0" baseline="0" noProof="0" dirty="0">
                  <a:ln w="12700" cap="flat">
                    <a:noFill/>
                    <a:miter lim="800000"/>
                  </a:ln>
                  <a:solidFill>
                    <a:srgbClr val="FFFFFF"/>
                  </a:solidFill>
                  <a:effectLst/>
                  <a:uLnTx/>
                  <a:uFillTx/>
                  <a:latin typeface="+mn-ea"/>
                  <a:cs typeface="+mn-ea"/>
                  <a:sym typeface="+mn-lt"/>
                </a:rPr>
                <a:t>CSS </a:t>
              </a:r>
              <a:r>
                <a:rPr kumimoji="0" lang="zh-CN" altLang="en-US" sz="2800" b="1" i="0" u="none" strike="noStrike" kern="0" cap="none" spc="0" normalizeH="0" baseline="0" noProof="0" dirty="0">
                  <a:ln w="12700" cap="flat">
                    <a:noFill/>
                    <a:miter lim="800000"/>
                  </a:ln>
                  <a:solidFill>
                    <a:srgbClr val="FFFFFF"/>
                  </a:solidFill>
                  <a:effectLst/>
                  <a:uLnTx/>
                  <a:uFillTx/>
                  <a:latin typeface="+mn-ea"/>
                  <a:cs typeface="+mn-ea"/>
                  <a:sym typeface="+mn-lt"/>
                </a:rPr>
                <a:t>样式代码插入的形式</a:t>
              </a:r>
              <a:endParaRPr kumimoji="0" lang="en-US" altLang="zh-CN" sz="2800" b="1" i="0" u="none" strike="noStrike" kern="0" cap="none" spc="0" normalizeH="0" baseline="0" noProof="0" dirty="0">
                <a:ln w="12700" cap="flat">
                  <a:noFill/>
                  <a:miter lim="800000"/>
                </a:ln>
                <a:solidFill>
                  <a:srgbClr val="FFFFFF"/>
                </a:solidFill>
                <a:effectLst/>
                <a:uLnTx/>
                <a:uFillTx/>
                <a:latin typeface="+mn-ea"/>
                <a:cs typeface="+mn-ea"/>
                <a:sym typeface="+mn-lt"/>
              </a:endParaRPr>
            </a:p>
          </p:txBody>
        </p:sp>
        <p:pic>
          <p:nvPicPr>
            <p:cNvPr id="9" name="图片 8" descr="图片包含 游戏机, 电脑, 键盘&#10;&#10;描述已自动生成">
              <a:extLst>
                <a:ext uri="{FF2B5EF4-FFF2-40B4-BE49-F238E27FC236}">
                  <a16:creationId xmlns:a16="http://schemas.microsoft.com/office/drawing/2014/main" id="{9F393FEA-C2A9-631D-F480-8F8032E9C510}"/>
                </a:ext>
              </a:extLst>
            </p:cNvPr>
            <p:cNvPicPr>
              <a:picLocks noChangeAspect="1"/>
            </p:cNvPicPr>
            <p:nvPr/>
          </p:nvPicPr>
          <p:blipFill>
            <a:blip r:embed="rId3"/>
            <a:stretch>
              <a:fillRect/>
            </a:stretch>
          </p:blipFill>
          <p:spPr>
            <a:xfrm>
              <a:off x="891171" y="1990164"/>
              <a:ext cx="5406818" cy="2839644"/>
            </a:xfrm>
            <a:prstGeom prst="rect">
              <a:avLst/>
            </a:prstGeom>
          </p:spPr>
        </p:pic>
      </p:grpSp>
      <p:grpSp>
        <p:nvGrpSpPr>
          <p:cNvPr id="3" name="组合 2">
            <a:extLst>
              <a:ext uri="{FF2B5EF4-FFF2-40B4-BE49-F238E27FC236}">
                <a16:creationId xmlns:a16="http://schemas.microsoft.com/office/drawing/2014/main" id="{DA4B70CA-96D9-26E2-4CA8-AC4B9963316B}"/>
              </a:ext>
            </a:extLst>
          </p:cNvPr>
          <p:cNvGrpSpPr/>
          <p:nvPr/>
        </p:nvGrpSpPr>
        <p:grpSpPr>
          <a:xfrm>
            <a:off x="6446560" y="1431645"/>
            <a:ext cx="4802598" cy="3994711"/>
            <a:chOff x="191343" y="-516419"/>
            <a:chExt cx="6696744" cy="6299248"/>
          </a:xfrm>
        </p:grpSpPr>
        <p:sp>
          <p:nvSpPr>
            <p:cNvPr id="5" name="矩形 4">
              <a:extLst>
                <a:ext uri="{FF2B5EF4-FFF2-40B4-BE49-F238E27FC236}">
                  <a16:creationId xmlns:a16="http://schemas.microsoft.com/office/drawing/2014/main" id="{764F51A7-5D70-1094-17F9-52BFF8FA9DED}"/>
                </a:ext>
              </a:extLst>
            </p:cNvPr>
            <p:cNvSpPr/>
            <p:nvPr/>
          </p:nvSpPr>
          <p:spPr>
            <a:xfrm>
              <a:off x="191343" y="-516419"/>
              <a:ext cx="6696744" cy="62360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0AA10AC7-AAB9-805D-606F-DAB3C939CE0D}"/>
                </a:ext>
              </a:extLst>
            </p:cNvPr>
            <p:cNvSpPr/>
            <p:nvPr/>
          </p:nvSpPr>
          <p:spPr>
            <a:xfrm>
              <a:off x="191343" y="5656380"/>
              <a:ext cx="6696744" cy="126449"/>
            </a:xfrm>
            <a:prstGeom prst="rect">
              <a:avLst/>
            </a:prstGeom>
            <a:solidFill>
              <a:srgbClr val="006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p>
          </p:txBody>
        </p:sp>
      </p:grpSp>
      <p:sp>
        <p:nvSpPr>
          <p:cNvPr id="4" name="矩形 3">
            <a:extLst>
              <a:ext uri="{FF2B5EF4-FFF2-40B4-BE49-F238E27FC236}">
                <a16:creationId xmlns:a16="http://schemas.microsoft.com/office/drawing/2014/main" id="{97655D14-F36F-B142-2884-B6103EFD2B46}"/>
              </a:ext>
            </a:extLst>
          </p:cNvPr>
          <p:cNvSpPr/>
          <p:nvPr/>
        </p:nvSpPr>
        <p:spPr>
          <a:xfrm>
            <a:off x="6463019" y="1431644"/>
            <a:ext cx="4769682" cy="3900235"/>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lvl="0">
              <a:lnSpc>
                <a:spcPct val="150000"/>
              </a:lnSpc>
            </a:pPr>
            <a:r>
              <a:rPr lang="en-US" altLang="zh-CN" dirty="0">
                <a:latin typeface="Times New Roman" panose="02020603050405020304" pitchFamily="18" charset="0"/>
                <a:ea typeface="楷体" panose="02010609060101010101" pitchFamily="49" charset="-122"/>
                <a:cs typeface="Times New Roman" panose="02020603050405020304" pitchFamily="18" charset="0"/>
              </a:rPr>
              <a:t>    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样式能很好地控制页面显示，分离网页内容和样式代码，它控制</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HTML5</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页面效果的方式包括</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行内样式、内嵌样式</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内部样式</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、链接样式和导入样式（外部样式）</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lvl="0">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   链接样式和导入样式也统称外部样式</a:t>
            </a:r>
          </a:p>
        </p:txBody>
      </p:sp>
    </p:spTree>
    <p:extLst>
      <p:ext uri="{BB962C8B-B14F-4D97-AF65-F5344CB8AC3E}">
        <p14:creationId xmlns:p14="http://schemas.microsoft.com/office/powerpoint/2010/main" val="3931410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C31B492-4F56-E2A8-9347-A6C78AA3DBD1}"/>
              </a:ext>
            </a:extLst>
          </p:cNvPr>
          <p:cNvSpPr txBox="1"/>
          <p:nvPr/>
        </p:nvSpPr>
        <p:spPr>
          <a:xfrm>
            <a:off x="657174" y="159741"/>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网站、网页与主页</a:t>
            </a:r>
          </a:p>
        </p:txBody>
      </p:sp>
      <p:pic>
        <p:nvPicPr>
          <p:cNvPr id="14" name="图片 13">
            <a:extLst>
              <a:ext uri="{FF2B5EF4-FFF2-40B4-BE49-F238E27FC236}">
                <a16:creationId xmlns:a16="http://schemas.microsoft.com/office/drawing/2014/main" id="{B902A4A3-D22E-7CFD-A528-C1EBD54C4831}"/>
              </a:ext>
            </a:extLst>
          </p:cNvPr>
          <p:cNvPicPr>
            <a:picLocks noChangeAspect="1"/>
          </p:cNvPicPr>
          <p:nvPr/>
        </p:nvPicPr>
        <p:blipFill>
          <a:blip r:embed="rId2"/>
          <a:stretch>
            <a:fillRect/>
          </a:stretch>
        </p:blipFill>
        <p:spPr>
          <a:xfrm>
            <a:off x="0" y="3775"/>
            <a:ext cx="12192000" cy="708422"/>
          </a:xfrm>
          <a:prstGeom prst="rect">
            <a:avLst/>
          </a:prstGeom>
        </p:spPr>
      </p:pic>
      <p:sp>
        <p:nvSpPr>
          <p:cNvPr id="15" name="文本框 14">
            <a:extLst>
              <a:ext uri="{FF2B5EF4-FFF2-40B4-BE49-F238E27FC236}">
                <a16:creationId xmlns:a16="http://schemas.microsoft.com/office/drawing/2014/main" id="{5F7501F8-5B7C-50C5-D68F-CBD6DA6E7A99}"/>
              </a:ext>
            </a:extLst>
          </p:cNvPr>
          <p:cNvSpPr txBox="1"/>
          <p:nvPr/>
        </p:nvSpPr>
        <p:spPr>
          <a:xfrm>
            <a:off x="729432" y="42335"/>
            <a:ext cx="9039225" cy="523220"/>
          </a:xfrm>
          <a:prstGeom prst="rect">
            <a:avLst/>
          </a:prstGeom>
          <a:noFill/>
        </p:spPr>
        <p:txBody>
          <a:bodyPr wrap="square" rtlCol="0">
            <a:spAutoFit/>
          </a:bodyPr>
          <a:lstStyle/>
          <a:p>
            <a:pPr marL="0" marR="0" lvl="0" indent="0" algn="l" defTabSz="12192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1 CSS</a:t>
            </a: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mn-ea"/>
                <a:sym typeface="+mn-lt"/>
              </a:rPr>
              <a:t>概述与选择器</a:t>
            </a:r>
          </a:p>
        </p:txBody>
      </p:sp>
      <p:grpSp>
        <p:nvGrpSpPr>
          <p:cNvPr id="10" name="组合 9">
            <a:extLst>
              <a:ext uri="{FF2B5EF4-FFF2-40B4-BE49-F238E27FC236}">
                <a16:creationId xmlns:a16="http://schemas.microsoft.com/office/drawing/2014/main" id="{D114B3C3-0F12-BEDE-206F-82D9865B1387}"/>
              </a:ext>
            </a:extLst>
          </p:cNvPr>
          <p:cNvGrpSpPr/>
          <p:nvPr/>
        </p:nvGrpSpPr>
        <p:grpSpPr>
          <a:xfrm>
            <a:off x="2018706" y="4783614"/>
            <a:ext cx="8546471" cy="1875511"/>
            <a:chOff x="1865014" y="2404739"/>
            <a:chExt cx="8546471" cy="1875511"/>
          </a:xfrm>
        </p:grpSpPr>
        <p:sp>
          <p:nvSpPr>
            <p:cNvPr id="17" name="矩形: 圆角 16">
              <a:extLst>
                <a:ext uri="{FF2B5EF4-FFF2-40B4-BE49-F238E27FC236}">
                  <a16:creationId xmlns:a16="http://schemas.microsoft.com/office/drawing/2014/main" id="{42038CA3-08D8-D96E-1935-BC6F1B1AAF0B}"/>
                </a:ext>
              </a:extLst>
            </p:cNvPr>
            <p:cNvSpPr/>
            <p:nvPr/>
          </p:nvSpPr>
          <p:spPr>
            <a:xfrm>
              <a:off x="1865014" y="2404739"/>
              <a:ext cx="8546471" cy="1875511"/>
            </a:xfrm>
            <a:prstGeom prst="roundRect">
              <a:avLst>
                <a:gd name="adj" fmla="val 7981"/>
              </a:avLst>
            </a:prstGeom>
            <a:solidFill>
              <a:srgbClr val="EE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9AAB8214-DF93-9118-0531-CB01E6B45A34}"/>
                </a:ext>
              </a:extLst>
            </p:cNvPr>
            <p:cNvSpPr/>
            <p:nvPr/>
          </p:nvSpPr>
          <p:spPr>
            <a:xfrm>
              <a:off x="2014545" y="2557664"/>
              <a:ext cx="8340436" cy="1569660"/>
            </a:xfrm>
            <a:prstGeom prst="rect">
              <a:avLst/>
            </a:prstGeom>
            <a:noFill/>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&lt;body&gt;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  &lt;p style="font-size: 20px; color: red; " &gt;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不以规矩，不能成方圆。</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&lt;/p&gt;</a:t>
              </a:r>
            </a:p>
            <a:p>
              <a:r>
                <a:rPr lang="en-US" altLang="zh-CN" dirty="0">
                  <a:latin typeface="Times New Roman" panose="02020603050405020304" pitchFamily="18" charset="0"/>
                  <a:ea typeface="楷体" panose="02010609060101010101" pitchFamily="49" charset="-122"/>
                  <a:cs typeface="Times New Roman" panose="02020603050405020304" pitchFamily="18" charset="0"/>
                </a:rPr>
                <a:t>&lt;/body&gt;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11" name="矩形 10">
            <a:extLst>
              <a:ext uri="{FF2B5EF4-FFF2-40B4-BE49-F238E27FC236}">
                <a16:creationId xmlns:a16="http://schemas.microsoft.com/office/drawing/2014/main" id="{088F2092-F474-7F7B-F72D-B756D666B471}"/>
              </a:ext>
            </a:extLst>
          </p:cNvPr>
          <p:cNvSpPr/>
          <p:nvPr/>
        </p:nvSpPr>
        <p:spPr>
          <a:xfrm>
            <a:off x="607736" y="1069645"/>
            <a:ext cx="10976528" cy="1684244"/>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行内样式是所有样式中比较简单、直观的方法。它直接把</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代码添加到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文件中，是作为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HTML</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的标签属性呈现的。通过这种方法，可以很简单地对某个元素单独定义样式。</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59557763-B99F-C515-B2DE-633756435293}"/>
              </a:ext>
            </a:extLst>
          </p:cNvPr>
          <p:cNvSpPr/>
          <p:nvPr/>
        </p:nvSpPr>
        <p:spPr>
          <a:xfrm>
            <a:off x="607735" y="2932208"/>
            <a:ext cx="10976529" cy="1130246"/>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行内样式的使用方法是</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直接在</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HTML</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标签中使用</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style</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属性</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，该属性的内容就是</a:t>
            </a:r>
            <a:r>
              <a:rPr lang="en-US" altLang="zh-CN" dirty="0">
                <a:latin typeface="Times New Roman" panose="02020603050405020304" pitchFamily="18" charset="0"/>
                <a:ea typeface="楷体" panose="02010609060101010101" pitchFamily="49" charset="-122"/>
                <a:cs typeface="Times New Roman" panose="02020603050405020304" pitchFamily="18" charset="0"/>
              </a:rPr>
              <a:t>CSS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的属性和值。</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6DC0623B-0EC3-7FE4-CB4F-65778F21B907}"/>
              </a:ext>
            </a:extLst>
          </p:cNvPr>
          <p:cNvSpPr/>
          <p:nvPr/>
        </p:nvSpPr>
        <p:spPr>
          <a:xfrm>
            <a:off x="607735" y="4173788"/>
            <a:ext cx="1352695" cy="576248"/>
          </a:xfrm>
          <a:prstGeom prst="rect">
            <a:avLst/>
          </a:prstGeom>
        </p:spPr>
        <p:txBody>
          <a:bodyPr wrap="square">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marL="342900" indent="-342900">
              <a:lnSpc>
                <a:spcPct val="150000"/>
              </a:lnSpc>
              <a:spcBef>
                <a:spcPct val="0"/>
              </a:spcBef>
              <a:buClr>
                <a:srgbClr val="006BBC"/>
              </a:buClr>
              <a:buFont typeface="Wingdings" panose="05000000000000000000" pitchFamily="2" charset="2"/>
              <a:buChar char="n"/>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示例： </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897215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7653</TotalTime>
  <Words>4655</Words>
  <Application>Microsoft Office PowerPoint</Application>
  <PresentationFormat>宽屏</PresentationFormat>
  <Paragraphs>507</Paragraphs>
  <Slides>57</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57</vt:i4>
      </vt:variant>
    </vt:vector>
  </HeadingPairs>
  <TitlesOfParts>
    <vt:vector size="70" baseType="lpstr">
      <vt:lpstr>阿里巴巴普惠体</vt:lpstr>
      <vt:lpstr>等线</vt:lpstr>
      <vt:lpstr>等线 Light</vt:lpstr>
      <vt:lpstr>方正舒体</vt:lpstr>
      <vt:lpstr>楷体</vt:lpstr>
      <vt:lpstr>宋体</vt:lpstr>
      <vt:lpstr>微软雅黑</vt:lpstr>
      <vt:lpstr>Arial</vt:lpstr>
      <vt:lpstr>Calibri</vt:lpstr>
      <vt:lpstr>Century Gothic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什么是线性结构(Linear Structure)？</dc:title>
  <dc:creator>He Xiaoyu</dc:creator>
  <cp:lastModifiedBy>e2232</cp:lastModifiedBy>
  <cp:revision>614</cp:revision>
  <dcterms:created xsi:type="dcterms:W3CDTF">2022-10-08T06:09:03Z</dcterms:created>
  <dcterms:modified xsi:type="dcterms:W3CDTF">2024-09-27T03:32:32Z</dcterms:modified>
</cp:coreProperties>
</file>